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0" r:id="rId2"/>
    <p:sldId id="271" r:id="rId3"/>
    <p:sldId id="273" r:id="rId4"/>
    <p:sldId id="275" r:id="rId5"/>
    <p:sldId id="276" r:id="rId6"/>
    <p:sldId id="278" r:id="rId7"/>
    <p:sldId id="279" r:id="rId8"/>
    <p:sldId id="28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CF2"/>
    <a:srgbClr val="F9FAFB"/>
    <a:srgbClr val="DEDEDE"/>
    <a:srgbClr val="1C3F99"/>
    <a:srgbClr val="D1D3D2"/>
    <a:srgbClr val="6D80A0"/>
    <a:srgbClr val="C9DDEE"/>
    <a:srgbClr val="A3CBE5"/>
    <a:srgbClr val="C2C9D3"/>
    <a:srgbClr val="DCEA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60"/>
  </p:normalViewPr>
  <p:slideViewPr>
    <p:cSldViewPr snapToGrid="0">
      <p:cViewPr>
        <p:scale>
          <a:sx n="66" d="100"/>
          <a:sy n="66" d="100"/>
        </p:scale>
        <p:origin x="4902" y="19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A8F8-8B42-4EA1-BC49-B76581E1F931}" type="datetimeFigureOut">
              <a:rPr lang="en-US" smtClean="0"/>
              <a:t>6/27/2025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52CDC-0619-4FB4-B32A-A70A56918EC1}" type="slidenum">
              <a:rPr lang="en-US" smtClean="0"/>
              <a:t>‹#›</a:t>
            </a:fld>
            <a:endParaRPr lang="en-US"/>
          </a:p>
        </p:txBody>
      </p:sp>
    </p:spTree>
    <p:extLst>
      <p:ext uri="{BB962C8B-B14F-4D97-AF65-F5344CB8AC3E}">
        <p14:creationId xmlns:p14="http://schemas.microsoft.com/office/powerpoint/2010/main" val="2529909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00F1-1896-377E-63F3-37CB8B0E3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FF07AE-D44A-BAA6-3A6D-BDEF31A9A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F113AE-8056-8722-EC0D-C4A64701324D}"/>
              </a:ext>
            </a:extLst>
          </p:cNvPr>
          <p:cNvSpPr>
            <a:spLocks noGrp="1"/>
          </p:cNvSpPr>
          <p:nvPr>
            <p:ph type="dt" sz="half" idx="10"/>
          </p:nvPr>
        </p:nvSpPr>
        <p:spPr/>
        <p:txBody>
          <a:bodyPr/>
          <a:lstStyle/>
          <a:p>
            <a:fld id="{72D93F15-7713-4830-BE53-71899E18F927}" type="datetime1">
              <a:rPr lang="en-US" smtClean="0"/>
              <a:t>6/27/2025</a:t>
            </a:fld>
            <a:endParaRPr lang="en-US"/>
          </a:p>
        </p:txBody>
      </p:sp>
      <p:sp>
        <p:nvSpPr>
          <p:cNvPr id="5" name="Footer Placeholder 4">
            <a:extLst>
              <a:ext uri="{FF2B5EF4-FFF2-40B4-BE49-F238E27FC236}">
                <a16:creationId xmlns:a16="http://schemas.microsoft.com/office/drawing/2014/main" id="{5F9358CD-D7CC-B293-3C78-C7110C47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BBBC5-FCFF-E025-A213-A9E5945493FF}"/>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127436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4C4-53D6-9E11-D2CA-F950FE96F4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0BE2B-80CD-6584-47D9-B475B36FB5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B9741-8C88-0244-8E47-AFBD0B638554}"/>
              </a:ext>
            </a:extLst>
          </p:cNvPr>
          <p:cNvSpPr>
            <a:spLocks noGrp="1"/>
          </p:cNvSpPr>
          <p:nvPr>
            <p:ph type="dt" sz="half" idx="10"/>
          </p:nvPr>
        </p:nvSpPr>
        <p:spPr/>
        <p:txBody>
          <a:bodyPr/>
          <a:lstStyle/>
          <a:p>
            <a:fld id="{331542F7-4FAA-4767-AF6E-530A0D09BCC3}" type="datetime1">
              <a:rPr lang="en-US" smtClean="0"/>
              <a:t>6/27/2025</a:t>
            </a:fld>
            <a:endParaRPr lang="en-US"/>
          </a:p>
        </p:txBody>
      </p:sp>
      <p:sp>
        <p:nvSpPr>
          <p:cNvPr id="5" name="Footer Placeholder 4">
            <a:extLst>
              <a:ext uri="{FF2B5EF4-FFF2-40B4-BE49-F238E27FC236}">
                <a16:creationId xmlns:a16="http://schemas.microsoft.com/office/drawing/2014/main" id="{2F0938F9-4FFE-033A-89C9-1E86185BD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D2B68-D2AC-9A60-650D-98E59E883905}"/>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3756796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3F9AD-CDF5-0E4B-8F6F-09E67138D4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6D1A79-F093-5CA1-EF43-A7263C3CA5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ACA2-BD52-F5FC-5157-143489604C34}"/>
              </a:ext>
            </a:extLst>
          </p:cNvPr>
          <p:cNvSpPr>
            <a:spLocks noGrp="1"/>
          </p:cNvSpPr>
          <p:nvPr>
            <p:ph type="dt" sz="half" idx="10"/>
          </p:nvPr>
        </p:nvSpPr>
        <p:spPr/>
        <p:txBody>
          <a:bodyPr/>
          <a:lstStyle/>
          <a:p>
            <a:fld id="{8D23A4F9-E7C5-4735-BF93-F75795217357}" type="datetime1">
              <a:rPr lang="en-US" smtClean="0"/>
              <a:t>6/27/2025</a:t>
            </a:fld>
            <a:endParaRPr lang="en-US"/>
          </a:p>
        </p:txBody>
      </p:sp>
      <p:sp>
        <p:nvSpPr>
          <p:cNvPr id="5" name="Footer Placeholder 4">
            <a:extLst>
              <a:ext uri="{FF2B5EF4-FFF2-40B4-BE49-F238E27FC236}">
                <a16:creationId xmlns:a16="http://schemas.microsoft.com/office/drawing/2014/main" id="{1EAC2C85-FB19-6AB1-B326-603714915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0E41A-1905-9BBC-7004-2A5949BA4C62}"/>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3492246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8EBD-66F4-0F2A-649E-A7D6F33DB0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4EEA1-54C9-78E9-67C5-74D26DE4B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D76F9-99C6-BCA9-F5F0-31CA30495FF6}"/>
              </a:ext>
            </a:extLst>
          </p:cNvPr>
          <p:cNvSpPr>
            <a:spLocks noGrp="1"/>
          </p:cNvSpPr>
          <p:nvPr>
            <p:ph type="dt" sz="half" idx="10"/>
          </p:nvPr>
        </p:nvSpPr>
        <p:spPr/>
        <p:txBody>
          <a:bodyPr/>
          <a:lstStyle/>
          <a:p>
            <a:fld id="{47C4A1A8-AD71-4997-8E73-2C82EFE3B898}" type="datetime1">
              <a:rPr lang="en-US" smtClean="0"/>
              <a:t>6/27/2025</a:t>
            </a:fld>
            <a:endParaRPr lang="en-US"/>
          </a:p>
        </p:txBody>
      </p:sp>
      <p:sp>
        <p:nvSpPr>
          <p:cNvPr id="5" name="Footer Placeholder 4">
            <a:extLst>
              <a:ext uri="{FF2B5EF4-FFF2-40B4-BE49-F238E27FC236}">
                <a16:creationId xmlns:a16="http://schemas.microsoft.com/office/drawing/2014/main" id="{7E86F361-2863-33B6-6F29-1B13F7B4C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A6FE8-1677-6029-5500-D7369D542AD9}"/>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271249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695E-503C-EC8F-497C-028A56484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A06E7-8635-4448-7C85-7266CA00ED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979FA6-36BB-A97F-2991-2B7F3806E605}"/>
              </a:ext>
            </a:extLst>
          </p:cNvPr>
          <p:cNvSpPr>
            <a:spLocks noGrp="1"/>
          </p:cNvSpPr>
          <p:nvPr>
            <p:ph type="dt" sz="half" idx="10"/>
          </p:nvPr>
        </p:nvSpPr>
        <p:spPr/>
        <p:txBody>
          <a:bodyPr/>
          <a:lstStyle/>
          <a:p>
            <a:fld id="{2929F7BA-35EF-4DC6-B85E-C82899F0DC61}" type="datetime1">
              <a:rPr lang="en-US" smtClean="0"/>
              <a:t>6/27/2025</a:t>
            </a:fld>
            <a:endParaRPr lang="en-US"/>
          </a:p>
        </p:txBody>
      </p:sp>
      <p:sp>
        <p:nvSpPr>
          <p:cNvPr id="5" name="Footer Placeholder 4">
            <a:extLst>
              <a:ext uri="{FF2B5EF4-FFF2-40B4-BE49-F238E27FC236}">
                <a16:creationId xmlns:a16="http://schemas.microsoft.com/office/drawing/2014/main" id="{127A77D8-D5E3-B4E5-757F-538ED993B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94F94-3CAE-479C-79CA-F13585431BD7}"/>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274925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AF6A-45CF-408C-BC25-D852BB5368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5B223A-7686-7D8C-FC3D-563B5C438F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656E7C-1F52-29F4-5084-E46DAEE2DF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1BB936-2597-F56A-489D-AA8F9786D293}"/>
              </a:ext>
            </a:extLst>
          </p:cNvPr>
          <p:cNvSpPr>
            <a:spLocks noGrp="1"/>
          </p:cNvSpPr>
          <p:nvPr>
            <p:ph type="dt" sz="half" idx="10"/>
          </p:nvPr>
        </p:nvSpPr>
        <p:spPr/>
        <p:txBody>
          <a:bodyPr/>
          <a:lstStyle/>
          <a:p>
            <a:fld id="{0E9CCD32-D046-41C0-964A-7F17F06497CC}" type="datetime1">
              <a:rPr lang="en-US" smtClean="0"/>
              <a:t>6/27/2025</a:t>
            </a:fld>
            <a:endParaRPr lang="en-US"/>
          </a:p>
        </p:txBody>
      </p:sp>
      <p:sp>
        <p:nvSpPr>
          <p:cNvPr id="6" name="Footer Placeholder 5">
            <a:extLst>
              <a:ext uri="{FF2B5EF4-FFF2-40B4-BE49-F238E27FC236}">
                <a16:creationId xmlns:a16="http://schemas.microsoft.com/office/drawing/2014/main" id="{14FF7614-C997-7857-94A5-A3A512ED8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53072-4CF4-C2F8-AF0B-0ED324DCEED9}"/>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156841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288B-8BCB-A7CC-E10D-E0D4B83B29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83D32-77F9-3C1C-E9E6-A788E361A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364BD-52C5-8598-C9B0-DCDF1809B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7D656B-13A8-107A-090D-611702B9CE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192B9B-E7A1-8A8B-78E7-24F7149E34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FA1D8-2B70-34E2-3D5C-6FC759525E22}"/>
              </a:ext>
            </a:extLst>
          </p:cNvPr>
          <p:cNvSpPr>
            <a:spLocks noGrp="1"/>
          </p:cNvSpPr>
          <p:nvPr>
            <p:ph type="dt" sz="half" idx="10"/>
          </p:nvPr>
        </p:nvSpPr>
        <p:spPr/>
        <p:txBody>
          <a:bodyPr/>
          <a:lstStyle/>
          <a:p>
            <a:fld id="{9DF9FCCA-222B-4F4F-96DC-A79C02E46D4B}" type="datetime1">
              <a:rPr lang="en-US" smtClean="0"/>
              <a:t>6/27/2025</a:t>
            </a:fld>
            <a:endParaRPr lang="en-US"/>
          </a:p>
        </p:txBody>
      </p:sp>
      <p:sp>
        <p:nvSpPr>
          <p:cNvPr id="8" name="Footer Placeholder 7">
            <a:extLst>
              <a:ext uri="{FF2B5EF4-FFF2-40B4-BE49-F238E27FC236}">
                <a16:creationId xmlns:a16="http://schemas.microsoft.com/office/drawing/2014/main" id="{4DC1F321-13F7-607B-271F-0A7944481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04FE68-62FC-21CB-7A56-2C77888172CB}"/>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118988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EE9B-04B4-F575-07D3-7EA52F06EC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F926E-0F1F-6A62-17C0-0B86CDBCF9F2}"/>
              </a:ext>
            </a:extLst>
          </p:cNvPr>
          <p:cNvSpPr>
            <a:spLocks noGrp="1"/>
          </p:cNvSpPr>
          <p:nvPr>
            <p:ph type="dt" sz="half" idx="10"/>
          </p:nvPr>
        </p:nvSpPr>
        <p:spPr/>
        <p:txBody>
          <a:bodyPr/>
          <a:lstStyle/>
          <a:p>
            <a:fld id="{F53E6285-92BA-454A-A8CA-75A06BA70736}" type="datetime1">
              <a:rPr lang="en-US" smtClean="0"/>
              <a:t>6/27/2025</a:t>
            </a:fld>
            <a:endParaRPr lang="en-US"/>
          </a:p>
        </p:txBody>
      </p:sp>
      <p:sp>
        <p:nvSpPr>
          <p:cNvPr id="4" name="Footer Placeholder 3">
            <a:extLst>
              <a:ext uri="{FF2B5EF4-FFF2-40B4-BE49-F238E27FC236}">
                <a16:creationId xmlns:a16="http://schemas.microsoft.com/office/drawing/2014/main" id="{C502DEE6-0DA9-1400-A79E-3C8F921DAF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42AACD-1479-2B5A-BEC7-9A11A2D3C194}"/>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6728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E6F309-C6B4-ABF7-E305-DA37F4CB4103}"/>
              </a:ext>
            </a:extLst>
          </p:cNvPr>
          <p:cNvSpPr>
            <a:spLocks noGrp="1"/>
          </p:cNvSpPr>
          <p:nvPr>
            <p:ph type="dt" sz="half" idx="10"/>
          </p:nvPr>
        </p:nvSpPr>
        <p:spPr/>
        <p:txBody>
          <a:bodyPr/>
          <a:lstStyle/>
          <a:p>
            <a:fld id="{8818AF9E-4FB1-4597-83C4-B1420E6915A7}" type="datetime1">
              <a:rPr lang="en-US" smtClean="0"/>
              <a:t>6/27/2025</a:t>
            </a:fld>
            <a:endParaRPr lang="en-US"/>
          </a:p>
        </p:txBody>
      </p:sp>
      <p:sp>
        <p:nvSpPr>
          <p:cNvPr id="3" name="Footer Placeholder 2">
            <a:extLst>
              <a:ext uri="{FF2B5EF4-FFF2-40B4-BE49-F238E27FC236}">
                <a16:creationId xmlns:a16="http://schemas.microsoft.com/office/drawing/2014/main" id="{FB925CE1-2FD8-A890-D6EB-66ED0AC805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E0574-1744-D03D-1E9F-6E955B65C4BA}"/>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3236766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FAB9-6244-A0C6-0578-5A39E5287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186FB0-12B1-188D-BEFD-E9E93B8F1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CB8567-A772-6EF5-F8F1-666FF4EB2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40AA7-9FDB-A4B0-AFAD-CB027A030133}"/>
              </a:ext>
            </a:extLst>
          </p:cNvPr>
          <p:cNvSpPr>
            <a:spLocks noGrp="1"/>
          </p:cNvSpPr>
          <p:nvPr>
            <p:ph type="dt" sz="half" idx="10"/>
          </p:nvPr>
        </p:nvSpPr>
        <p:spPr/>
        <p:txBody>
          <a:bodyPr/>
          <a:lstStyle/>
          <a:p>
            <a:fld id="{6C1CE3F3-E0D5-47FD-A430-569831209FE1}" type="datetime1">
              <a:rPr lang="en-US" smtClean="0"/>
              <a:t>6/27/2025</a:t>
            </a:fld>
            <a:endParaRPr lang="en-US"/>
          </a:p>
        </p:txBody>
      </p:sp>
      <p:sp>
        <p:nvSpPr>
          <p:cNvPr id="6" name="Footer Placeholder 5">
            <a:extLst>
              <a:ext uri="{FF2B5EF4-FFF2-40B4-BE49-F238E27FC236}">
                <a16:creationId xmlns:a16="http://schemas.microsoft.com/office/drawing/2014/main" id="{1769594A-48CF-A26D-23F6-06C755593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396D3-5D05-DF6A-06AD-482CA671F489}"/>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277926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A063-C81E-050E-3370-19F355D23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B1027-1DC0-336B-2371-73BC72F98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4B52E-C1AE-CA71-CFD4-6CC7DBBED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7828CA-4502-866C-3FC0-2F3724DE997C}"/>
              </a:ext>
            </a:extLst>
          </p:cNvPr>
          <p:cNvSpPr>
            <a:spLocks noGrp="1"/>
          </p:cNvSpPr>
          <p:nvPr>
            <p:ph type="dt" sz="half" idx="10"/>
          </p:nvPr>
        </p:nvSpPr>
        <p:spPr/>
        <p:txBody>
          <a:bodyPr/>
          <a:lstStyle/>
          <a:p>
            <a:fld id="{D30510A1-65C1-4010-B47A-4DB5A97976A4}" type="datetime1">
              <a:rPr lang="en-US" smtClean="0"/>
              <a:t>6/27/2025</a:t>
            </a:fld>
            <a:endParaRPr lang="en-US"/>
          </a:p>
        </p:txBody>
      </p:sp>
      <p:sp>
        <p:nvSpPr>
          <p:cNvPr id="6" name="Footer Placeholder 5">
            <a:extLst>
              <a:ext uri="{FF2B5EF4-FFF2-40B4-BE49-F238E27FC236}">
                <a16:creationId xmlns:a16="http://schemas.microsoft.com/office/drawing/2014/main" id="{44FCC750-83D6-BDFC-5BDE-FA792270B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D7120-0F5F-2234-4153-0CDF3326D728}"/>
              </a:ext>
            </a:extLst>
          </p:cNvPr>
          <p:cNvSpPr>
            <a:spLocks noGrp="1"/>
          </p:cNvSpPr>
          <p:nvPr>
            <p:ph type="sldNum" sz="quarter" idx="12"/>
          </p:nvPr>
        </p:nvSpPr>
        <p:spPr/>
        <p:txBody>
          <a:bodyPr/>
          <a:lstStyle/>
          <a:p>
            <a:fld id="{E88C0843-241F-4007-B1B3-7DE4E830090D}" type="slidenum">
              <a:rPr lang="en-US" smtClean="0"/>
              <a:t>‹#›</a:t>
            </a:fld>
            <a:endParaRPr lang="en-US"/>
          </a:p>
        </p:txBody>
      </p:sp>
    </p:spTree>
    <p:extLst>
      <p:ext uri="{BB962C8B-B14F-4D97-AF65-F5344CB8AC3E}">
        <p14:creationId xmlns:p14="http://schemas.microsoft.com/office/powerpoint/2010/main" val="383912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0A7305-BA89-D101-9C93-2CB644477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9366F-C255-160D-0AE0-1C4FCFEBD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2E547-F8D6-896F-05BB-02EB8A15A9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0F8091-DB8A-41FF-99D9-BB2AC95762AB}" type="datetime1">
              <a:rPr lang="en-US" smtClean="0"/>
              <a:t>6/27/2025</a:t>
            </a:fld>
            <a:endParaRPr lang="en-US"/>
          </a:p>
        </p:txBody>
      </p:sp>
      <p:sp>
        <p:nvSpPr>
          <p:cNvPr id="5" name="Footer Placeholder 4">
            <a:extLst>
              <a:ext uri="{FF2B5EF4-FFF2-40B4-BE49-F238E27FC236}">
                <a16:creationId xmlns:a16="http://schemas.microsoft.com/office/drawing/2014/main" id="{77E8A8CA-F332-3747-7BD0-9C0F2ADD2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D69C1E-8AF3-BCF5-9AF4-12928C2F00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8C0843-241F-4007-B1B3-7DE4E830090D}" type="slidenum">
              <a:rPr lang="en-US" smtClean="0"/>
              <a:t>‹#›</a:t>
            </a:fld>
            <a:endParaRPr lang="en-US"/>
          </a:p>
        </p:txBody>
      </p:sp>
    </p:spTree>
    <p:extLst>
      <p:ext uri="{BB962C8B-B14F-4D97-AF65-F5344CB8AC3E}">
        <p14:creationId xmlns:p14="http://schemas.microsoft.com/office/powerpoint/2010/main" val="1946162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84AB40-2FE1-6CF1-B2B7-F60DB1554124}"/>
              </a:ext>
            </a:extLst>
          </p:cNvPr>
          <p:cNvSpPr txBox="1"/>
          <p:nvPr/>
        </p:nvSpPr>
        <p:spPr>
          <a:xfrm>
            <a:off x="5388428" y="1412776"/>
            <a:ext cx="6320972" cy="4616648"/>
          </a:xfrm>
          <a:prstGeom prst="rect">
            <a:avLst/>
          </a:prstGeom>
          <a:noFill/>
        </p:spPr>
        <p:txBody>
          <a:bodyPr wrap="square">
            <a:spAutoFit/>
          </a:bodyPr>
          <a:lstStyle/>
          <a:p>
            <a:r>
              <a:rPr lang="en-US" sz="3600" b="1" dirty="0">
                <a:solidFill>
                  <a:srgbClr val="1C3F99"/>
                </a:solidFill>
              </a:rPr>
              <a:t>Term Deposit Prediction</a:t>
            </a:r>
          </a:p>
          <a:p>
            <a:endParaRPr lang="en-US" sz="1600" dirty="0"/>
          </a:p>
          <a:p>
            <a:endParaRPr lang="en-US" sz="1600" dirty="0"/>
          </a:p>
          <a:p>
            <a:r>
              <a:rPr lang="en-US" sz="1600" dirty="0"/>
              <a:t>A Data-Driven Approach for Al-</a:t>
            </a:r>
            <a:r>
              <a:rPr lang="en-US" sz="1600" dirty="0" err="1"/>
              <a:t>Vive</a:t>
            </a:r>
            <a:r>
              <a:rPr lang="en-US" sz="1600" dirty="0"/>
              <a:t> Banking</a:t>
            </a:r>
          </a:p>
          <a:p>
            <a:endParaRPr lang="en-US" sz="1600" dirty="0"/>
          </a:p>
          <a:p>
            <a:pPr algn="just">
              <a:lnSpc>
                <a:spcPct val="150000"/>
              </a:lnSpc>
            </a:pPr>
            <a:r>
              <a:rPr lang="en-US" sz="1600" dirty="0"/>
              <a:t>This presentation outlines a machine learning solution that enables targeted marketing for term deposit subscriptions, significantly reducing customer acquisition costs while increasing success rates. We'll explore key customer insights, model development strategy, and actionable recommendations.</a:t>
            </a:r>
          </a:p>
          <a:p>
            <a:pPr>
              <a:lnSpc>
                <a:spcPct val="150000"/>
              </a:lnSpc>
            </a:pPr>
            <a:endParaRPr lang="en-US" sz="1600" dirty="0"/>
          </a:p>
          <a:p>
            <a:pPr>
              <a:lnSpc>
                <a:spcPct val="150000"/>
              </a:lnSpc>
            </a:pPr>
            <a:r>
              <a:rPr lang="en-US" sz="2400" b="1" dirty="0"/>
              <a:t>By Khee Ern</a:t>
            </a:r>
          </a:p>
          <a:p>
            <a:endParaRPr lang="en-US" sz="1600" dirty="0"/>
          </a:p>
        </p:txBody>
      </p:sp>
      <p:sp>
        <p:nvSpPr>
          <p:cNvPr id="16" name="TextBox 15">
            <a:extLst>
              <a:ext uri="{FF2B5EF4-FFF2-40B4-BE49-F238E27FC236}">
                <a16:creationId xmlns:a16="http://schemas.microsoft.com/office/drawing/2014/main" id="{C0C4DDDC-DF06-E18F-215B-1B56866AFE86}"/>
              </a:ext>
            </a:extLst>
          </p:cNvPr>
          <p:cNvSpPr txBox="1"/>
          <p:nvPr/>
        </p:nvSpPr>
        <p:spPr>
          <a:xfrm>
            <a:off x="-8218714" y="1121619"/>
            <a:ext cx="13607142" cy="369332"/>
          </a:xfrm>
          <a:prstGeom prst="rect">
            <a:avLst/>
          </a:prstGeom>
          <a:noFill/>
        </p:spPr>
        <p:txBody>
          <a:bodyPr wrap="square">
            <a:spAutoFit/>
          </a:bodyPr>
          <a:lstStyle/>
          <a:p>
            <a:endParaRPr lang="en-US" dirty="0"/>
          </a:p>
        </p:txBody>
      </p:sp>
      <p:pic>
        <p:nvPicPr>
          <p:cNvPr id="18" name="Picture 17" descr="A group of mountains with fog&#10;&#10;AI-generated content may be incorrect.">
            <a:extLst>
              <a:ext uri="{FF2B5EF4-FFF2-40B4-BE49-F238E27FC236}">
                <a16:creationId xmlns:a16="http://schemas.microsoft.com/office/drawing/2014/main" id="{225273F5-6907-C5FD-FBC8-BD4939B87A6A}"/>
              </a:ext>
            </a:extLst>
          </p:cNvPr>
          <p:cNvPicPr>
            <a:picLocks noChangeAspect="1"/>
          </p:cNvPicPr>
          <p:nvPr/>
        </p:nvPicPr>
        <p:blipFill>
          <a:blip r:embed="rId2">
            <a:extLst>
              <a:ext uri="{28A0092B-C50C-407E-A947-70E740481C1C}">
                <a14:useLocalDpi xmlns:a14="http://schemas.microsoft.com/office/drawing/2010/main" val="0"/>
              </a:ext>
            </a:extLst>
          </a:blip>
          <a:srcRect l="17634" r="11111"/>
          <a:stretch>
            <a:fillRect/>
          </a:stretch>
        </p:blipFill>
        <p:spPr>
          <a:xfrm>
            <a:off x="0" y="0"/>
            <a:ext cx="4886632" cy="6858000"/>
          </a:xfrm>
          <a:prstGeom prst="rect">
            <a:avLst/>
          </a:prstGeom>
        </p:spPr>
      </p:pic>
      <p:pic>
        <p:nvPicPr>
          <p:cNvPr id="14" name="Picture 13" descr="A red text on a black background&#10;&#10;AI-generated content may be incorrect.">
            <a:extLst>
              <a:ext uri="{FF2B5EF4-FFF2-40B4-BE49-F238E27FC236}">
                <a16:creationId xmlns:a16="http://schemas.microsoft.com/office/drawing/2014/main" id="{98F89DF2-8EE4-0CBC-0E44-F216371B8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82" y="489026"/>
            <a:ext cx="3365067" cy="632593"/>
          </a:xfrm>
          <a:prstGeom prst="rect">
            <a:avLst/>
          </a:prstGeom>
        </p:spPr>
      </p:pic>
      <p:sp>
        <p:nvSpPr>
          <p:cNvPr id="21" name="Slide Number Placeholder 20">
            <a:extLst>
              <a:ext uri="{FF2B5EF4-FFF2-40B4-BE49-F238E27FC236}">
                <a16:creationId xmlns:a16="http://schemas.microsoft.com/office/drawing/2014/main" id="{264D49BC-E350-5E1F-E3C1-45EE1E04CC36}"/>
              </a:ext>
            </a:extLst>
          </p:cNvPr>
          <p:cNvSpPr>
            <a:spLocks noGrp="1"/>
          </p:cNvSpPr>
          <p:nvPr>
            <p:ph type="sldNum" sz="quarter" idx="12"/>
          </p:nvPr>
        </p:nvSpPr>
        <p:spPr/>
        <p:txBody>
          <a:bodyPr/>
          <a:lstStyle/>
          <a:p>
            <a:fld id="{E88C0843-241F-4007-B1B3-7DE4E830090D}" type="slidenum">
              <a:rPr lang="en-US" smtClean="0"/>
              <a:t>1</a:t>
            </a:fld>
            <a:endParaRPr lang="en-US"/>
          </a:p>
        </p:txBody>
      </p:sp>
    </p:spTree>
    <p:extLst>
      <p:ext uri="{BB962C8B-B14F-4D97-AF65-F5344CB8AC3E}">
        <p14:creationId xmlns:p14="http://schemas.microsoft.com/office/powerpoint/2010/main" val="1534503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02EE3-7555-05A2-8E56-5B288576BEDC}"/>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1ED1ED5-6920-5C0B-68B8-50FDB5D8C27B}"/>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About Me</a:t>
            </a:r>
          </a:p>
        </p:txBody>
      </p:sp>
      <p:sp>
        <p:nvSpPr>
          <p:cNvPr id="2" name="Rectangle 1">
            <a:extLst>
              <a:ext uri="{FF2B5EF4-FFF2-40B4-BE49-F238E27FC236}">
                <a16:creationId xmlns:a16="http://schemas.microsoft.com/office/drawing/2014/main" id="{E008FBE6-DF95-7554-527C-35AE7A38440F}"/>
              </a:ext>
            </a:extLst>
          </p:cNvPr>
          <p:cNvSpPr/>
          <p:nvPr/>
        </p:nvSpPr>
        <p:spPr>
          <a:xfrm>
            <a:off x="617764" y="1306285"/>
            <a:ext cx="5212080" cy="50787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sz="2000" dirty="0">
                <a:solidFill>
                  <a:srgbClr val="1C3F99"/>
                </a:solidFill>
              </a:rPr>
              <a:t>Wong Khee Ern</a:t>
            </a:r>
          </a:p>
          <a:p>
            <a:pPr>
              <a:lnSpc>
                <a:spcPct val="150000"/>
              </a:lnSpc>
            </a:pPr>
            <a:r>
              <a:rPr lang="en-US" sz="1400" i="1" dirty="0">
                <a:solidFill>
                  <a:schemeClr val="tx1"/>
                </a:solidFill>
              </a:rPr>
              <a:t>"A ship is safe in harbor, but that's not what ships are for.“</a:t>
            </a:r>
            <a:endParaRPr lang="en-US" sz="1600" dirty="0">
              <a:solidFill>
                <a:schemeClr val="tx1"/>
              </a:solidFill>
            </a:endParaRPr>
          </a:p>
          <a:p>
            <a:pPr>
              <a:lnSpc>
                <a:spcPct val="150000"/>
              </a:lnSpc>
            </a:pPr>
            <a:endParaRPr lang="en-US" sz="1050" dirty="0">
              <a:solidFill>
                <a:schemeClr val="tx1"/>
              </a:solidFill>
            </a:endParaRPr>
          </a:p>
          <a:p>
            <a:pPr>
              <a:lnSpc>
                <a:spcPct val="150000"/>
              </a:lnSpc>
            </a:pPr>
            <a:r>
              <a:rPr lang="en-US" dirty="0">
                <a:solidFill>
                  <a:srgbClr val="1C3F99"/>
                </a:solidFill>
              </a:rPr>
              <a:t>My journey so far…</a:t>
            </a:r>
          </a:p>
          <a:p>
            <a:pPr>
              <a:lnSpc>
                <a:spcPct val="150000"/>
              </a:lnSpc>
            </a:pPr>
            <a:r>
              <a:rPr lang="en-US" sz="1400" b="1" dirty="0">
                <a:solidFill>
                  <a:schemeClr val="tx1"/>
                </a:solidFill>
              </a:rPr>
              <a:t>Graduated in 2016 from NTU with:</a:t>
            </a:r>
          </a:p>
          <a:p>
            <a:pPr marL="285750" indent="-285750">
              <a:lnSpc>
                <a:spcPct val="150000"/>
              </a:lnSpc>
              <a:buFont typeface="Arial" panose="020B0604020202020204" pitchFamily="34" charset="0"/>
              <a:buChar char="•"/>
            </a:pPr>
            <a:r>
              <a:rPr lang="en-US" sz="1400" dirty="0">
                <a:solidFill>
                  <a:schemeClr val="tx1"/>
                </a:solidFill>
              </a:rPr>
              <a:t>Degree in Engineering Science (EEE)</a:t>
            </a:r>
          </a:p>
          <a:p>
            <a:pPr marL="285750" indent="-285750">
              <a:lnSpc>
                <a:spcPct val="150000"/>
              </a:lnSpc>
              <a:buFont typeface="Arial" panose="020B0604020202020204" pitchFamily="34" charset="0"/>
              <a:buChar char="•"/>
            </a:pPr>
            <a:r>
              <a:rPr lang="en-US" sz="1400" dirty="0">
                <a:solidFill>
                  <a:schemeClr val="tx1"/>
                </a:solidFill>
              </a:rPr>
              <a:t>Masters in Technology</a:t>
            </a:r>
          </a:p>
          <a:p>
            <a:pPr>
              <a:lnSpc>
                <a:spcPct val="150000"/>
              </a:lnSpc>
            </a:pPr>
            <a:endParaRPr lang="en-US" sz="400" dirty="0">
              <a:solidFill>
                <a:schemeClr val="tx1"/>
              </a:solidFill>
            </a:endParaRPr>
          </a:p>
          <a:p>
            <a:pPr>
              <a:lnSpc>
                <a:spcPct val="150000"/>
              </a:lnSpc>
            </a:pPr>
            <a:r>
              <a:rPr lang="en-US" sz="1400" b="1" dirty="0">
                <a:solidFill>
                  <a:schemeClr val="tx1"/>
                </a:solidFill>
              </a:rPr>
              <a:t>Professional Experience:</a:t>
            </a:r>
          </a:p>
          <a:p>
            <a:pPr marL="285750" indent="-285750">
              <a:lnSpc>
                <a:spcPct val="150000"/>
              </a:lnSpc>
              <a:buFont typeface="Arial" panose="020B0604020202020204" pitchFamily="34" charset="0"/>
              <a:buChar char="•"/>
            </a:pPr>
            <a:r>
              <a:rPr lang="en-US" sz="1400" dirty="0">
                <a:solidFill>
                  <a:schemeClr val="tx1"/>
                </a:solidFill>
              </a:rPr>
              <a:t>2017: Electrical Engineer at Keppel</a:t>
            </a:r>
          </a:p>
          <a:p>
            <a:pPr marL="285750" indent="-285750">
              <a:lnSpc>
                <a:spcPct val="150000"/>
              </a:lnSpc>
              <a:buFont typeface="Arial" panose="020B0604020202020204" pitchFamily="34" charset="0"/>
              <a:buChar char="•"/>
            </a:pPr>
            <a:r>
              <a:rPr lang="en-US" sz="1400" dirty="0">
                <a:solidFill>
                  <a:schemeClr val="tx1"/>
                </a:solidFill>
              </a:rPr>
              <a:t>2018: Intrapreneur at Keppel</a:t>
            </a:r>
          </a:p>
          <a:p>
            <a:pPr marL="285750" indent="-285750">
              <a:lnSpc>
                <a:spcPct val="150000"/>
              </a:lnSpc>
              <a:buFont typeface="Arial" panose="020B0604020202020204" pitchFamily="34" charset="0"/>
              <a:buChar char="•"/>
            </a:pPr>
            <a:r>
              <a:rPr lang="en-US" sz="1400" dirty="0">
                <a:solidFill>
                  <a:schemeClr val="tx1"/>
                </a:solidFill>
              </a:rPr>
              <a:t>2019: Project Manager at </a:t>
            </a:r>
            <a:r>
              <a:rPr lang="en-US" sz="1400" dirty="0" err="1">
                <a:solidFill>
                  <a:schemeClr val="tx1"/>
                </a:solidFill>
              </a:rPr>
              <a:t>Synapxe</a:t>
            </a:r>
            <a:endParaRPr lang="en-US" sz="1400" dirty="0">
              <a:solidFill>
                <a:schemeClr val="tx1"/>
              </a:solidFill>
            </a:endParaRPr>
          </a:p>
          <a:p>
            <a:pPr marL="285750" indent="-285750">
              <a:lnSpc>
                <a:spcPct val="150000"/>
              </a:lnSpc>
              <a:buFont typeface="Arial" panose="020B0604020202020204" pitchFamily="34" charset="0"/>
              <a:buChar char="•"/>
            </a:pPr>
            <a:r>
              <a:rPr lang="en-US" sz="1400" dirty="0">
                <a:solidFill>
                  <a:schemeClr val="tx1"/>
                </a:solidFill>
              </a:rPr>
              <a:t>2023: Algorithmic Trader at Grasshopper</a:t>
            </a:r>
          </a:p>
          <a:p>
            <a:pPr marL="285750" indent="-285750">
              <a:lnSpc>
                <a:spcPct val="150000"/>
              </a:lnSpc>
              <a:buFont typeface="Arial" panose="020B0604020202020204" pitchFamily="34" charset="0"/>
              <a:buChar char="•"/>
            </a:pPr>
            <a:r>
              <a:rPr lang="en-US" sz="1400" dirty="0">
                <a:solidFill>
                  <a:schemeClr val="tx1"/>
                </a:solidFill>
              </a:rPr>
              <a:t>2025: Budding ML Engineer (AIAP Applicant)</a:t>
            </a:r>
          </a:p>
        </p:txBody>
      </p:sp>
      <p:sp>
        <p:nvSpPr>
          <p:cNvPr id="3" name="Rectangle 2">
            <a:extLst>
              <a:ext uri="{FF2B5EF4-FFF2-40B4-BE49-F238E27FC236}">
                <a16:creationId xmlns:a16="http://schemas.microsoft.com/office/drawing/2014/main" id="{8D16E8F2-7A0B-6585-8896-34CF84D0509B}"/>
              </a:ext>
            </a:extLst>
          </p:cNvPr>
          <p:cNvSpPr/>
          <p:nvPr/>
        </p:nvSpPr>
        <p:spPr>
          <a:xfrm>
            <a:off x="6362158" y="1306285"/>
            <a:ext cx="5212080" cy="50787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1C3F99"/>
                </a:solidFill>
              </a:rPr>
              <a:t>When I am not coding…</a:t>
            </a:r>
          </a:p>
          <a:p>
            <a:pPr>
              <a:lnSpc>
                <a:spcPct val="150000"/>
              </a:lnSpc>
            </a:pPr>
            <a:r>
              <a:rPr lang="en-US" sz="1400" dirty="0">
                <a:solidFill>
                  <a:schemeClr val="tx1"/>
                </a:solidFill>
              </a:rPr>
              <a:t>I'm an enthusiastic golfer, avid travel planner, home automation hobbyist, and beginner cook.</a:t>
            </a:r>
          </a:p>
          <a:p>
            <a:pPr>
              <a:lnSpc>
                <a:spcPct val="150000"/>
              </a:lnSpc>
            </a:pPr>
            <a:endParaRPr lang="en-US" sz="500" dirty="0">
              <a:solidFill>
                <a:schemeClr val="tx1"/>
              </a:solidFill>
            </a:endParaRPr>
          </a:p>
          <a:p>
            <a:pPr>
              <a:lnSpc>
                <a:spcPct val="150000"/>
              </a:lnSpc>
            </a:pPr>
            <a:r>
              <a:rPr lang="en-US" sz="1400" b="1" dirty="0">
                <a:solidFill>
                  <a:schemeClr val="tx1"/>
                </a:solidFill>
              </a:rPr>
              <a:t>Funny Story: </a:t>
            </a:r>
            <a:r>
              <a:rPr lang="en-US" sz="1400" dirty="0">
                <a:solidFill>
                  <a:schemeClr val="tx1"/>
                </a:solidFill>
              </a:rPr>
              <a:t>Got chased by elephants in Khao Yai, Thailand. If I can survive charging elephants, no other problems are too big!</a:t>
            </a:r>
            <a:endParaRPr lang="en-US" sz="1400" dirty="0">
              <a:solidFill>
                <a:srgbClr val="1C3F99"/>
              </a:solidFill>
            </a:endParaRPr>
          </a:p>
          <a:p>
            <a:pPr>
              <a:lnSpc>
                <a:spcPct val="150000"/>
              </a:lnSpc>
            </a:pPr>
            <a:endParaRPr lang="en-US" sz="1400" dirty="0">
              <a:solidFill>
                <a:srgbClr val="1C3F99"/>
              </a:solidFill>
            </a:endParaRPr>
          </a:p>
          <a:p>
            <a:pPr>
              <a:lnSpc>
                <a:spcPct val="150000"/>
              </a:lnSpc>
            </a:pPr>
            <a:r>
              <a:rPr lang="en-US" dirty="0">
                <a:solidFill>
                  <a:srgbClr val="1C3F99"/>
                </a:solidFill>
              </a:rPr>
              <a:t>Why ML?</a:t>
            </a:r>
          </a:p>
          <a:p>
            <a:pPr>
              <a:lnSpc>
                <a:spcPct val="150000"/>
              </a:lnSpc>
            </a:pPr>
            <a:r>
              <a:rPr lang="en-US" sz="1400" dirty="0">
                <a:solidFill>
                  <a:schemeClr val="tx1"/>
                </a:solidFill>
              </a:rPr>
              <a:t>I'm passionate about solving business problems through technology and data-driven insights. ML represents the perfect intersection of systematic problem-solving, strategic thinking, and hands-on engineering.</a:t>
            </a:r>
          </a:p>
        </p:txBody>
      </p:sp>
      <p:pic>
        <p:nvPicPr>
          <p:cNvPr id="6" name="trex-chase">
            <a:hlinkClick r:id="" action="ppaction://media"/>
            <a:extLst>
              <a:ext uri="{FF2B5EF4-FFF2-40B4-BE49-F238E27FC236}">
                <a16:creationId xmlns:a16="http://schemas.microsoft.com/office/drawing/2014/main" id="{FEF45A4F-7F6E-E69A-7469-8D00A41369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7927" y="3268211"/>
            <a:ext cx="4963973" cy="2792235"/>
          </a:xfrm>
          <a:prstGeom prst="rect">
            <a:avLst/>
          </a:prstGeom>
        </p:spPr>
      </p:pic>
      <p:sp>
        <p:nvSpPr>
          <p:cNvPr id="7" name="Slide Number Placeholder 6">
            <a:extLst>
              <a:ext uri="{FF2B5EF4-FFF2-40B4-BE49-F238E27FC236}">
                <a16:creationId xmlns:a16="http://schemas.microsoft.com/office/drawing/2014/main" id="{A75D8D6E-B0B8-A29B-BCAF-1E5883AE03CF}"/>
              </a:ext>
            </a:extLst>
          </p:cNvPr>
          <p:cNvSpPr>
            <a:spLocks noGrp="1"/>
          </p:cNvSpPr>
          <p:nvPr>
            <p:ph type="sldNum" sz="quarter" idx="12"/>
          </p:nvPr>
        </p:nvSpPr>
        <p:spPr/>
        <p:txBody>
          <a:bodyPr/>
          <a:lstStyle/>
          <a:p>
            <a:fld id="{E88C0843-241F-4007-B1B3-7DE4E830090D}" type="slidenum">
              <a:rPr lang="en-US" smtClean="0"/>
              <a:t>2</a:t>
            </a:fld>
            <a:endParaRPr lang="en-US"/>
          </a:p>
        </p:txBody>
      </p:sp>
    </p:spTree>
    <p:extLst>
      <p:ext uri="{BB962C8B-B14F-4D97-AF65-F5344CB8AC3E}">
        <p14:creationId xmlns:p14="http://schemas.microsoft.com/office/powerpoint/2010/main" val="119272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mediacall" presetSubtype="0" fill="hold" nodeType="withEffect">
                                  <p:stCondLst>
                                    <p:cond delay="0"/>
                                  </p:stCondLst>
                                  <p:childTnLst>
                                    <p:cmd type="call" cmd="playFrom(0.0)">
                                      <p:cBhvr>
                                        <p:cTn id="9" dur="4224" fill="hold"/>
                                        <p:tgtEl>
                                          <p:spTgt spid="6"/>
                                        </p:tgtEl>
                                      </p:cBhvr>
                                    </p:cmd>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md type="call" cmd="stop">
                                      <p:cBhvr>
                                        <p:cTn id="15" dur="1">
                                          <p:stCondLst>
                                            <p:cond delay="499"/>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372D4-4DF5-BA9F-56AC-14EAEA43571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450478F-F213-1C52-0B91-E71F7AC97D7C}"/>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EDA - Methodology</a:t>
            </a:r>
          </a:p>
        </p:txBody>
      </p:sp>
      <p:sp>
        <p:nvSpPr>
          <p:cNvPr id="5" name="TextBox 4">
            <a:extLst>
              <a:ext uri="{FF2B5EF4-FFF2-40B4-BE49-F238E27FC236}">
                <a16:creationId xmlns:a16="http://schemas.microsoft.com/office/drawing/2014/main" id="{C3491F95-7272-0FA0-2703-DE6B9B834821}"/>
              </a:ext>
            </a:extLst>
          </p:cNvPr>
          <p:cNvSpPr txBox="1"/>
          <p:nvPr/>
        </p:nvSpPr>
        <p:spPr>
          <a:xfrm>
            <a:off x="617764" y="1068507"/>
            <a:ext cx="10972800" cy="307777"/>
          </a:xfrm>
          <a:prstGeom prst="rect">
            <a:avLst/>
          </a:prstGeom>
          <a:noFill/>
        </p:spPr>
        <p:txBody>
          <a:bodyPr wrap="square">
            <a:spAutoFit/>
          </a:bodyPr>
          <a:lstStyle/>
          <a:p>
            <a:r>
              <a:rPr lang="en-US" sz="1400" i="1" dirty="0"/>
              <a:t>I adopted a systematic and iterative approach to analyze the data for subsequent model performance improvements</a:t>
            </a:r>
            <a:endParaRPr lang="en-US" sz="1400" dirty="0"/>
          </a:p>
        </p:txBody>
      </p:sp>
      <p:sp>
        <p:nvSpPr>
          <p:cNvPr id="11" name="Rectangle 10">
            <a:extLst>
              <a:ext uri="{FF2B5EF4-FFF2-40B4-BE49-F238E27FC236}">
                <a16:creationId xmlns:a16="http://schemas.microsoft.com/office/drawing/2014/main" id="{B1F0242B-61A5-B694-11C4-5BDF2F12402C}"/>
              </a:ext>
            </a:extLst>
          </p:cNvPr>
          <p:cNvSpPr/>
          <p:nvPr/>
        </p:nvSpPr>
        <p:spPr>
          <a:xfrm>
            <a:off x="617764" y="1933715"/>
            <a:ext cx="3291840" cy="4238485"/>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sz="1600" b="1" dirty="0">
                <a:solidFill>
                  <a:schemeClr val="tx1"/>
                </a:solidFill>
              </a:rPr>
              <a:t>Initial dataset exploration</a:t>
            </a:r>
          </a:p>
          <a:p>
            <a:pPr>
              <a:lnSpc>
                <a:spcPct val="150000"/>
              </a:lnSpc>
            </a:pPr>
            <a:r>
              <a:rPr lang="en-US" sz="1400" dirty="0">
                <a:solidFill>
                  <a:schemeClr val="tx1"/>
                </a:solidFill>
              </a:rPr>
              <a:t>Data overview: Explore shape, features, target variable and missing values</a:t>
            </a:r>
          </a:p>
          <a:p>
            <a:pPr>
              <a:lnSpc>
                <a:spcPct val="150000"/>
              </a:lnSpc>
            </a:pPr>
            <a:endParaRPr lang="en-US" sz="1400" dirty="0">
              <a:solidFill>
                <a:schemeClr val="tx1"/>
              </a:solidFill>
            </a:endParaRPr>
          </a:p>
          <a:p>
            <a:pPr>
              <a:lnSpc>
                <a:spcPct val="150000"/>
              </a:lnSpc>
            </a:pPr>
            <a:r>
              <a:rPr lang="en-US" sz="1400" dirty="0">
                <a:solidFill>
                  <a:srgbClr val="1C3F99"/>
                </a:solidFill>
              </a:rPr>
              <a:t>Techniques employed:</a:t>
            </a:r>
          </a:p>
          <a:p>
            <a:pPr marL="285750" indent="-285750">
              <a:lnSpc>
                <a:spcPct val="150000"/>
              </a:lnSpc>
              <a:buFont typeface="Arial" panose="020B0604020202020204" pitchFamily="34" charset="0"/>
              <a:buChar char="•"/>
            </a:pPr>
            <a:r>
              <a:rPr lang="en-US" sz="1400" dirty="0">
                <a:solidFill>
                  <a:schemeClr val="tx1"/>
                </a:solidFill>
              </a:rPr>
              <a:t>Mean, std dev, percentile etc.</a:t>
            </a:r>
          </a:p>
          <a:p>
            <a:pPr marL="285750" indent="-285750">
              <a:lnSpc>
                <a:spcPct val="150000"/>
              </a:lnSpc>
              <a:buFont typeface="Arial" panose="020B0604020202020204" pitchFamily="34" charset="0"/>
              <a:buChar char="•"/>
            </a:pPr>
            <a:r>
              <a:rPr lang="en-US" sz="1400" dirty="0">
                <a:solidFill>
                  <a:schemeClr val="tx1"/>
                </a:solidFill>
              </a:rPr>
              <a:t>Frequency distribution, cardinality</a:t>
            </a:r>
          </a:p>
          <a:p>
            <a:pPr marL="285750" indent="-285750">
              <a:lnSpc>
                <a:spcPct val="150000"/>
              </a:lnSpc>
              <a:buFont typeface="Arial" panose="020B0604020202020204" pitchFamily="34" charset="0"/>
              <a:buChar char="•"/>
            </a:pPr>
            <a:r>
              <a:rPr lang="en-US" sz="1400" dirty="0">
                <a:solidFill>
                  <a:schemeClr val="tx1"/>
                </a:solidFill>
              </a:rPr>
              <a:t>Missing values analysis</a:t>
            </a:r>
          </a:p>
          <a:p>
            <a:pPr marL="285750" indent="-285750">
              <a:lnSpc>
                <a:spcPct val="150000"/>
              </a:lnSpc>
              <a:buFont typeface="Arial" panose="020B0604020202020204" pitchFamily="34" charset="0"/>
              <a:buChar char="•"/>
            </a:pPr>
            <a:r>
              <a:rPr lang="en-US" sz="1400" dirty="0">
                <a:solidFill>
                  <a:schemeClr val="tx1"/>
                </a:solidFill>
              </a:rPr>
              <a:t>Outlier detection / visualization</a:t>
            </a:r>
          </a:p>
          <a:p>
            <a:pPr>
              <a:lnSpc>
                <a:spcPct val="150000"/>
              </a:lnSpc>
            </a:pPr>
            <a:endParaRPr lang="en-US" sz="1400" dirty="0">
              <a:solidFill>
                <a:schemeClr val="tx1"/>
              </a:solidFill>
            </a:endParaRPr>
          </a:p>
          <a:p>
            <a:pPr>
              <a:lnSpc>
                <a:spcPct val="150000"/>
              </a:lnSpc>
            </a:pPr>
            <a:endParaRPr lang="en-US" sz="1400" dirty="0">
              <a:solidFill>
                <a:schemeClr val="tx1"/>
              </a:solidFill>
            </a:endParaRPr>
          </a:p>
        </p:txBody>
      </p:sp>
      <p:sp>
        <p:nvSpPr>
          <p:cNvPr id="4" name="Rectangle 3">
            <a:extLst>
              <a:ext uri="{FF2B5EF4-FFF2-40B4-BE49-F238E27FC236}">
                <a16:creationId xmlns:a16="http://schemas.microsoft.com/office/drawing/2014/main" id="{61F66AC5-AC2F-5C77-EF94-23D8071CA65A}"/>
              </a:ext>
            </a:extLst>
          </p:cNvPr>
          <p:cNvSpPr/>
          <p:nvPr/>
        </p:nvSpPr>
        <p:spPr>
          <a:xfrm>
            <a:off x="617764" y="1727200"/>
            <a:ext cx="3657600" cy="206515"/>
          </a:xfrm>
          <a:prstGeom prst="rect">
            <a:avLst/>
          </a:prstGeom>
          <a:solidFill>
            <a:srgbClr val="A3C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5C9EC6-AC9A-6D82-14AD-6DF81B07611C}"/>
              </a:ext>
            </a:extLst>
          </p:cNvPr>
          <p:cNvSpPr/>
          <p:nvPr/>
        </p:nvSpPr>
        <p:spPr>
          <a:xfrm>
            <a:off x="4275364" y="2030224"/>
            <a:ext cx="3657600" cy="206515"/>
          </a:xfrm>
          <a:prstGeom prst="rect">
            <a:avLst/>
          </a:prstGeom>
          <a:solidFill>
            <a:srgbClr val="C9DD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55D4BB-FC27-D291-84EF-9209BA1F6119}"/>
              </a:ext>
            </a:extLst>
          </p:cNvPr>
          <p:cNvSpPr/>
          <p:nvPr/>
        </p:nvSpPr>
        <p:spPr>
          <a:xfrm>
            <a:off x="7916636" y="2333248"/>
            <a:ext cx="3657600" cy="206515"/>
          </a:xfrm>
          <a:prstGeom prst="rect">
            <a:avLst/>
          </a:prstGeom>
          <a:solidFill>
            <a:srgbClr val="C2C9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B413B7-D6EA-38BD-9776-BFA8828F6FFF}"/>
              </a:ext>
            </a:extLst>
          </p:cNvPr>
          <p:cNvSpPr/>
          <p:nvPr/>
        </p:nvSpPr>
        <p:spPr>
          <a:xfrm>
            <a:off x="4271282" y="2236739"/>
            <a:ext cx="3466556" cy="4238485"/>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sz="1600" b="1" dirty="0">
                <a:solidFill>
                  <a:schemeClr val="tx1"/>
                </a:solidFill>
              </a:rPr>
              <a:t>Thorough analysis for</a:t>
            </a:r>
          </a:p>
          <a:p>
            <a:pPr>
              <a:lnSpc>
                <a:spcPct val="150000"/>
              </a:lnSpc>
            </a:pPr>
            <a:r>
              <a:rPr lang="en-US" sz="1600" b="1" dirty="0">
                <a:solidFill>
                  <a:schemeClr val="tx1"/>
                </a:solidFill>
              </a:rPr>
              <a:t>first model run</a:t>
            </a:r>
          </a:p>
          <a:p>
            <a:pPr>
              <a:lnSpc>
                <a:spcPct val="150000"/>
              </a:lnSpc>
            </a:pPr>
            <a:r>
              <a:rPr lang="en-US" sz="1400" dirty="0">
                <a:solidFill>
                  <a:schemeClr val="tx1"/>
                </a:solidFill>
              </a:rPr>
              <a:t>Univariate feature analysis and target correlation through statistics, visualizations and effect size assessment</a:t>
            </a:r>
          </a:p>
          <a:p>
            <a:pPr>
              <a:lnSpc>
                <a:spcPct val="150000"/>
              </a:lnSpc>
            </a:pPr>
            <a:endParaRPr lang="en-US" sz="1400" dirty="0">
              <a:solidFill>
                <a:schemeClr val="tx1"/>
              </a:solidFill>
            </a:endParaRPr>
          </a:p>
          <a:p>
            <a:pPr>
              <a:lnSpc>
                <a:spcPct val="150000"/>
              </a:lnSpc>
            </a:pPr>
            <a:r>
              <a:rPr lang="en-US" sz="1400" dirty="0">
                <a:solidFill>
                  <a:srgbClr val="1C3F99"/>
                </a:solidFill>
              </a:rPr>
              <a:t>Techniques employed:</a:t>
            </a:r>
          </a:p>
          <a:p>
            <a:pPr marL="285750" indent="-285750">
              <a:lnSpc>
                <a:spcPct val="150000"/>
              </a:lnSpc>
              <a:buFont typeface="Arial" panose="020B0604020202020204" pitchFamily="34" charset="0"/>
              <a:buChar char="•"/>
            </a:pPr>
            <a:r>
              <a:rPr lang="en-US" sz="1400" dirty="0">
                <a:solidFill>
                  <a:schemeClr val="tx1"/>
                </a:solidFill>
              </a:rPr>
              <a:t>Numerical features: Mann-Whitney U test, Cohen's D for statistical significance and effect size</a:t>
            </a:r>
          </a:p>
          <a:p>
            <a:pPr marL="285750" indent="-285750">
              <a:lnSpc>
                <a:spcPct val="150000"/>
              </a:lnSpc>
              <a:buFont typeface="Arial" panose="020B0604020202020204" pitchFamily="34" charset="0"/>
              <a:buChar char="•"/>
            </a:pPr>
            <a:r>
              <a:rPr lang="en-US" sz="1400" dirty="0">
                <a:solidFill>
                  <a:schemeClr val="tx1"/>
                </a:solidFill>
              </a:rPr>
              <a:t>Crosstab, Chi-square, Cramer's V for categorical variables</a:t>
            </a:r>
          </a:p>
          <a:p>
            <a:pPr>
              <a:lnSpc>
                <a:spcPct val="150000"/>
              </a:lnSpc>
            </a:pPr>
            <a:endParaRPr lang="en-US" sz="1400" dirty="0">
              <a:solidFill>
                <a:schemeClr val="tx1"/>
              </a:solidFill>
            </a:endParaRPr>
          </a:p>
          <a:p>
            <a:pPr marL="171450" indent="-171450">
              <a:lnSpc>
                <a:spcPct val="150000"/>
              </a:lnSpc>
              <a:buFont typeface="Arial" panose="020B0604020202020204" pitchFamily="34" charset="0"/>
              <a:buChar char="•"/>
            </a:pPr>
            <a:endParaRPr lang="en-US" sz="1100" dirty="0">
              <a:solidFill>
                <a:schemeClr val="tx1"/>
              </a:solidFill>
            </a:endParaRPr>
          </a:p>
        </p:txBody>
      </p:sp>
      <p:sp>
        <p:nvSpPr>
          <p:cNvPr id="12" name="Rectangle 11">
            <a:extLst>
              <a:ext uri="{FF2B5EF4-FFF2-40B4-BE49-F238E27FC236}">
                <a16:creationId xmlns:a16="http://schemas.microsoft.com/office/drawing/2014/main" id="{DAC456D7-4F04-1D3C-B8D4-B327E0F20B7D}"/>
              </a:ext>
            </a:extLst>
          </p:cNvPr>
          <p:cNvSpPr/>
          <p:nvPr/>
        </p:nvSpPr>
        <p:spPr>
          <a:xfrm>
            <a:off x="7916636" y="2558193"/>
            <a:ext cx="3466556" cy="3753707"/>
          </a:xfrm>
          <a:prstGeom prst="rect">
            <a:avLst/>
          </a:prstGeom>
          <a:no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sz="1600" b="1" dirty="0">
                <a:solidFill>
                  <a:schemeClr val="tx1"/>
                </a:solidFill>
              </a:rPr>
              <a:t>Data deep dive to improve model performance</a:t>
            </a:r>
          </a:p>
          <a:p>
            <a:pPr>
              <a:lnSpc>
                <a:spcPct val="150000"/>
              </a:lnSpc>
            </a:pPr>
            <a:r>
              <a:rPr lang="en-US" sz="1400" dirty="0">
                <a:solidFill>
                  <a:schemeClr val="tx1"/>
                </a:solidFill>
              </a:rPr>
              <a:t>Bivariate/multivariate analysis and target correlation to detect multicollinearity and gather insights for feature engineering</a:t>
            </a:r>
          </a:p>
          <a:p>
            <a:pPr>
              <a:lnSpc>
                <a:spcPct val="150000"/>
              </a:lnSpc>
            </a:pPr>
            <a:endParaRPr lang="en-US" sz="1400" dirty="0">
              <a:solidFill>
                <a:schemeClr val="tx1"/>
              </a:solidFill>
            </a:endParaRPr>
          </a:p>
          <a:p>
            <a:pPr>
              <a:lnSpc>
                <a:spcPct val="150000"/>
              </a:lnSpc>
            </a:pPr>
            <a:r>
              <a:rPr lang="en-US" sz="1400" dirty="0">
                <a:solidFill>
                  <a:srgbClr val="1C3F99"/>
                </a:solidFill>
              </a:rPr>
              <a:t>Techniques employed:</a:t>
            </a:r>
          </a:p>
          <a:p>
            <a:pPr marL="285750" indent="-285750">
              <a:lnSpc>
                <a:spcPct val="150000"/>
              </a:lnSpc>
              <a:buFont typeface="Arial" panose="020B0604020202020204" pitchFamily="34" charset="0"/>
              <a:buChar char="•"/>
            </a:pPr>
            <a:r>
              <a:rPr lang="en-US" sz="1400" dirty="0">
                <a:solidFill>
                  <a:schemeClr val="tx1"/>
                </a:solidFill>
              </a:rPr>
              <a:t>3D heatmaps for correlation</a:t>
            </a:r>
          </a:p>
          <a:p>
            <a:pPr marL="285750" indent="-285750">
              <a:lnSpc>
                <a:spcPct val="150000"/>
              </a:lnSpc>
              <a:buFont typeface="Arial" panose="020B0604020202020204" pitchFamily="34" charset="0"/>
              <a:buChar char="•"/>
            </a:pPr>
            <a:r>
              <a:rPr lang="en-US" sz="1400" dirty="0">
                <a:solidFill>
                  <a:schemeClr val="tx1"/>
                </a:solidFill>
              </a:rPr>
              <a:t>Feature engineering with domain knowledge</a:t>
            </a:r>
          </a:p>
          <a:p>
            <a:pPr marL="285750" indent="-285750">
              <a:lnSpc>
                <a:spcPct val="150000"/>
              </a:lnSpc>
              <a:buFont typeface="Arial" panose="020B0604020202020204" pitchFamily="34" charset="0"/>
              <a:buChar char="•"/>
            </a:pPr>
            <a:r>
              <a:rPr lang="en-US" sz="1400" dirty="0">
                <a:solidFill>
                  <a:schemeClr val="tx1"/>
                </a:solidFill>
              </a:rPr>
              <a:t>Feature importances</a:t>
            </a:r>
          </a:p>
        </p:txBody>
      </p:sp>
      <p:sp>
        <p:nvSpPr>
          <p:cNvPr id="15" name="Slide Number Placeholder 14">
            <a:extLst>
              <a:ext uri="{FF2B5EF4-FFF2-40B4-BE49-F238E27FC236}">
                <a16:creationId xmlns:a16="http://schemas.microsoft.com/office/drawing/2014/main" id="{7D5505ED-52E3-C3C8-3007-B8511D1D74D4}"/>
              </a:ext>
            </a:extLst>
          </p:cNvPr>
          <p:cNvSpPr>
            <a:spLocks noGrp="1"/>
          </p:cNvSpPr>
          <p:nvPr>
            <p:ph type="sldNum" sz="quarter" idx="12"/>
          </p:nvPr>
        </p:nvSpPr>
        <p:spPr/>
        <p:txBody>
          <a:bodyPr/>
          <a:lstStyle/>
          <a:p>
            <a:fld id="{E88C0843-241F-4007-B1B3-7DE4E830090D}" type="slidenum">
              <a:rPr lang="en-US" smtClean="0"/>
              <a:t>3</a:t>
            </a:fld>
            <a:endParaRPr lang="en-US"/>
          </a:p>
        </p:txBody>
      </p:sp>
    </p:spTree>
    <p:extLst>
      <p:ext uri="{BB962C8B-B14F-4D97-AF65-F5344CB8AC3E}">
        <p14:creationId xmlns:p14="http://schemas.microsoft.com/office/powerpoint/2010/main" val="68562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1979-C9CB-2028-768D-63B9B8F3A100}"/>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6FEDBF4-ED3A-408E-978F-DACEC1DBF39D}"/>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EDA – Key Data Insights</a:t>
            </a:r>
          </a:p>
        </p:txBody>
      </p:sp>
      <p:sp>
        <p:nvSpPr>
          <p:cNvPr id="5" name="TextBox 4">
            <a:extLst>
              <a:ext uri="{FF2B5EF4-FFF2-40B4-BE49-F238E27FC236}">
                <a16:creationId xmlns:a16="http://schemas.microsoft.com/office/drawing/2014/main" id="{35B7052B-712A-D0FD-ECA9-72B9E1777CAF}"/>
              </a:ext>
            </a:extLst>
          </p:cNvPr>
          <p:cNvSpPr txBox="1"/>
          <p:nvPr/>
        </p:nvSpPr>
        <p:spPr>
          <a:xfrm>
            <a:off x="617764" y="1068507"/>
            <a:ext cx="10972800" cy="307777"/>
          </a:xfrm>
          <a:prstGeom prst="rect">
            <a:avLst/>
          </a:prstGeom>
          <a:noFill/>
        </p:spPr>
        <p:txBody>
          <a:bodyPr wrap="square">
            <a:spAutoFit/>
          </a:bodyPr>
          <a:lstStyle/>
          <a:p>
            <a:r>
              <a:rPr lang="en-US" sz="1400" i="1" dirty="0"/>
              <a:t>     </a:t>
            </a:r>
            <a:endParaRPr lang="en-US" sz="1400" dirty="0"/>
          </a:p>
        </p:txBody>
      </p:sp>
      <p:sp>
        <p:nvSpPr>
          <p:cNvPr id="2" name="Rectangle 1">
            <a:extLst>
              <a:ext uri="{FF2B5EF4-FFF2-40B4-BE49-F238E27FC236}">
                <a16:creationId xmlns:a16="http://schemas.microsoft.com/office/drawing/2014/main" id="{CEBD1E18-BD1E-DD79-BFB5-1B6E931427AB}"/>
              </a:ext>
            </a:extLst>
          </p:cNvPr>
          <p:cNvSpPr/>
          <p:nvPr/>
        </p:nvSpPr>
        <p:spPr>
          <a:xfrm>
            <a:off x="617764" y="1255484"/>
            <a:ext cx="5652952" cy="4916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1C3F99"/>
                </a:solidFill>
              </a:rPr>
              <a:t>         Data Challenges</a:t>
            </a:r>
            <a:endParaRPr lang="en-US" sz="800" dirty="0">
              <a:solidFill>
                <a:srgbClr val="1C3F99"/>
              </a:solidFill>
            </a:endParaRPr>
          </a:p>
          <a:p>
            <a:pPr marL="285750" indent="-285750">
              <a:lnSpc>
                <a:spcPct val="150000"/>
              </a:lnSpc>
              <a:buFont typeface="Arial" panose="020B0604020202020204" pitchFamily="34" charset="0"/>
              <a:buChar char="•"/>
            </a:pPr>
            <a:r>
              <a:rPr lang="en-US" sz="1400" b="1" dirty="0">
                <a:solidFill>
                  <a:schemeClr val="tx1"/>
                </a:solidFill>
              </a:rPr>
              <a:t>Large class imbalance </a:t>
            </a:r>
            <a:r>
              <a:rPr lang="en-US" sz="1400" dirty="0">
                <a:solidFill>
                  <a:schemeClr val="tx1"/>
                </a:solidFill>
              </a:rPr>
              <a:t>(only 10% subscribers)</a:t>
            </a:r>
          </a:p>
          <a:p>
            <a:pPr marL="285750" indent="-285750">
              <a:lnSpc>
                <a:spcPct val="150000"/>
              </a:lnSpc>
              <a:buFont typeface="Arial" panose="020B0604020202020204" pitchFamily="34" charset="0"/>
              <a:buChar char="•"/>
            </a:pPr>
            <a:r>
              <a:rPr lang="en-US" sz="1400" b="1" dirty="0">
                <a:solidFill>
                  <a:schemeClr val="tx1"/>
                </a:solidFill>
              </a:rPr>
              <a:t>Missing values </a:t>
            </a:r>
            <a:r>
              <a:rPr lang="en-US" sz="1400" dirty="0">
                <a:solidFill>
                  <a:schemeClr val="tx1"/>
                </a:solidFill>
              </a:rPr>
              <a:t>in personal and housing loan categories</a:t>
            </a:r>
          </a:p>
          <a:p>
            <a:pPr marL="285750" indent="-285750">
              <a:lnSpc>
                <a:spcPct val="150000"/>
              </a:lnSpc>
              <a:buFont typeface="Arial" panose="020B0604020202020204" pitchFamily="34" charset="0"/>
              <a:buChar char="•"/>
            </a:pPr>
            <a:r>
              <a:rPr lang="en-US" sz="1400" b="1" dirty="0">
                <a:solidFill>
                  <a:schemeClr val="tx1"/>
                </a:solidFill>
              </a:rPr>
              <a:t>Highly imbalanced </a:t>
            </a:r>
            <a:r>
              <a:rPr lang="en-US" sz="1400" dirty="0">
                <a:solidFill>
                  <a:schemeClr val="tx1"/>
                </a:solidFill>
              </a:rPr>
              <a:t>credit default data </a:t>
            </a:r>
          </a:p>
          <a:p>
            <a:pPr marL="285750" indent="-285750">
              <a:lnSpc>
                <a:spcPct val="150000"/>
              </a:lnSpc>
              <a:buFont typeface="Arial" panose="020B0604020202020204" pitchFamily="34" charset="0"/>
              <a:buChar char="•"/>
            </a:pPr>
            <a:r>
              <a:rPr lang="en-US" sz="1400" b="1" dirty="0">
                <a:solidFill>
                  <a:schemeClr val="tx1"/>
                </a:solidFill>
              </a:rPr>
              <a:t>Unknown values </a:t>
            </a:r>
            <a:r>
              <a:rPr lang="en-US" sz="1400" dirty="0">
                <a:solidFill>
                  <a:schemeClr val="tx1"/>
                </a:solidFill>
              </a:rPr>
              <a:t>in multiple features</a:t>
            </a:r>
          </a:p>
          <a:p>
            <a:pPr marL="285750" indent="-285750">
              <a:lnSpc>
                <a:spcPct val="150000"/>
              </a:lnSpc>
              <a:buFont typeface="Arial" panose="020B0604020202020204" pitchFamily="34" charset="0"/>
              <a:buChar char="•"/>
            </a:pPr>
            <a:r>
              <a:rPr lang="en-US" sz="1400" b="1" dirty="0">
                <a:solidFill>
                  <a:schemeClr val="tx1"/>
                </a:solidFill>
              </a:rPr>
              <a:t>Temporal patterns </a:t>
            </a:r>
            <a:r>
              <a:rPr lang="en-US" sz="1400" dirty="0">
                <a:solidFill>
                  <a:schemeClr val="tx1"/>
                </a:solidFill>
              </a:rPr>
              <a:t>for client ID</a:t>
            </a:r>
          </a:p>
          <a:p>
            <a:pPr>
              <a:lnSpc>
                <a:spcPct val="150000"/>
              </a:lnSpc>
            </a:pPr>
            <a:endParaRPr lang="en-US" sz="1050" b="1" dirty="0">
              <a:solidFill>
                <a:schemeClr val="tx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C3F99"/>
                </a:solidFill>
                <a:effectLst/>
                <a:uLnTx/>
                <a:uFillTx/>
                <a:latin typeface="Aptos" panose="02110004020202020204"/>
                <a:ea typeface="+mn-ea"/>
                <a:cs typeface="+mn-cs"/>
              </a:rPr>
              <a:t>         Pipeline design solutions</a:t>
            </a:r>
            <a:endParaRPr kumimoji="0" lang="en-US" sz="800" b="0" i="0" u="none" strike="noStrike" kern="1200" cap="none" spc="0" normalizeH="0" baseline="0" noProof="0" dirty="0">
              <a:ln>
                <a:noFill/>
              </a:ln>
              <a:solidFill>
                <a:srgbClr val="1C3F99"/>
              </a:solidFill>
              <a:effectLst/>
              <a:uLnTx/>
              <a:uFillTx/>
              <a:latin typeface="Aptos" panose="0211000402020202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Implemented F2 scoring </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with recall emphasis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Used algorithms with </a:t>
            </a: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built-in class imbalance handling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Stratified </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train-test split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Created binary features </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for missing financial data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Preserved unknown values </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in categorical features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Drop Client ID </a:t>
            </a:r>
            <a:r>
              <a:rPr kumimoji="0" lang="en-US" sz="1400" i="0" u="none" strike="noStrike" kern="1200" cap="none" spc="0" normalizeH="0" baseline="0" noProof="0" dirty="0">
                <a:ln>
                  <a:noFill/>
                </a:ln>
                <a:solidFill>
                  <a:prstClr val="black"/>
                </a:solidFill>
                <a:effectLst/>
                <a:uLnTx/>
                <a:uFillTx/>
                <a:latin typeface="Aptos" panose="02110004020202020204"/>
                <a:ea typeface="+mn-ea"/>
                <a:cs typeface="+mn-cs"/>
              </a:rPr>
              <a:t>to preserve model integrity over predictive           power improvement</a:t>
            </a:r>
          </a:p>
          <a:p>
            <a:pPr>
              <a:lnSpc>
                <a:spcPct val="150000"/>
              </a:lnSpc>
            </a:pPr>
            <a:endParaRPr lang="en-US" sz="1400" b="1" dirty="0">
              <a:solidFill>
                <a:schemeClr val="tx1"/>
              </a:solidFill>
            </a:endParaRPr>
          </a:p>
        </p:txBody>
      </p:sp>
      <p:pic>
        <p:nvPicPr>
          <p:cNvPr id="14" name="Picture 13" descr="A screenshot of a computer&#10;&#10;AI-generated content may be incorrect.">
            <a:extLst>
              <a:ext uri="{FF2B5EF4-FFF2-40B4-BE49-F238E27FC236}">
                <a16:creationId xmlns:a16="http://schemas.microsoft.com/office/drawing/2014/main" id="{1BA48262-4572-8555-06BC-0F980FB0E0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4814" r="4630"/>
          <a:stretch>
            <a:fillRect/>
          </a:stretch>
        </p:blipFill>
        <p:spPr>
          <a:xfrm>
            <a:off x="5981700" y="0"/>
            <a:ext cx="6210300" cy="6858000"/>
          </a:xfrm>
          <a:prstGeom prst="rect">
            <a:avLst/>
          </a:prstGeom>
        </p:spPr>
      </p:pic>
      <p:pic>
        <p:nvPicPr>
          <p:cNvPr id="16" name="Picture 15" descr="A person pushing a ball up a bar graph&#10;&#10;AI-generated content may be incorrect.">
            <a:extLst>
              <a:ext uri="{FF2B5EF4-FFF2-40B4-BE49-F238E27FC236}">
                <a16:creationId xmlns:a16="http://schemas.microsoft.com/office/drawing/2014/main" id="{94C0A4B3-8768-DED3-5275-111469C66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11" y="1376284"/>
            <a:ext cx="274320" cy="274320"/>
          </a:xfrm>
          <a:prstGeom prst="rect">
            <a:avLst/>
          </a:prstGeom>
        </p:spPr>
      </p:pic>
      <p:pic>
        <p:nvPicPr>
          <p:cNvPr id="18" name="Picture 17" descr="A puzzle pieces in different colors&#10;&#10;AI-generated content may be incorrect.">
            <a:extLst>
              <a:ext uri="{FF2B5EF4-FFF2-40B4-BE49-F238E27FC236}">
                <a16:creationId xmlns:a16="http://schemas.microsoft.com/office/drawing/2014/main" id="{4821F63A-F43C-D092-47AD-34A839BE12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11" y="3655001"/>
            <a:ext cx="274320" cy="274320"/>
          </a:xfrm>
          <a:prstGeom prst="rect">
            <a:avLst/>
          </a:prstGeom>
        </p:spPr>
      </p:pic>
      <p:pic>
        <p:nvPicPr>
          <p:cNvPr id="24" name="Picture 23" descr="A blue and purple arrow&#10;&#10;AI-generated content may be incorrect.">
            <a:extLst>
              <a:ext uri="{FF2B5EF4-FFF2-40B4-BE49-F238E27FC236}">
                <a16:creationId xmlns:a16="http://schemas.microsoft.com/office/drawing/2014/main" id="{349BAB04-2C9D-DA76-F812-8A635CCFF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5" y="1814830"/>
            <a:ext cx="166511" cy="166511"/>
          </a:xfrm>
          <a:prstGeom prst="rect">
            <a:avLst/>
          </a:prstGeom>
        </p:spPr>
      </p:pic>
      <p:pic>
        <p:nvPicPr>
          <p:cNvPr id="25" name="Picture 24" descr="A blue and purple arrow&#10;&#10;AI-generated content may be incorrect.">
            <a:extLst>
              <a:ext uri="{FF2B5EF4-FFF2-40B4-BE49-F238E27FC236}">
                <a16:creationId xmlns:a16="http://schemas.microsoft.com/office/drawing/2014/main" id="{07131175-58F1-8F0E-5A68-D28A421369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5" y="2142392"/>
            <a:ext cx="166511" cy="166511"/>
          </a:xfrm>
          <a:prstGeom prst="rect">
            <a:avLst/>
          </a:prstGeom>
        </p:spPr>
      </p:pic>
      <p:pic>
        <p:nvPicPr>
          <p:cNvPr id="26" name="Picture 25" descr="A blue and purple arrow&#10;&#10;AI-generated content may be incorrect.">
            <a:extLst>
              <a:ext uri="{FF2B5EF4-FFF2-40B4-BE49-F238E27FC236}">
                <a16:creationId xmlns:a16="http://schemas.microsoft.com/office/drawing/2014/main" id="{46F22DFB-B786-A158-4FBF-2E7A644BB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5" y="2460429"/>
            <a:ext cx="166511" cy="166511"/>
          </a:xfrm>
          <a:prstGeom prst="rect">
            <a:avLst/>
          </a:prstGeom>
        </p:spPr>
      </p:pic>
      <p:pic>
        <p:nvPicPr>
          <p:cNvPr id="27" name="Picture 26" descr="A blue and purple arrow&#10;&#10;AI-generated content may be incorrect.">
            <a:extLst>
              <a:ext uri="{FF2B5EF4-FFF2-40B4-BE49-F238E27FC236}">
                <a16:creationId xmlns:a16="http://schemas.microsoft.com/office/drawing/2014/main" id="{8C9C7199-6933-11E5-252E-ABB278581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5" y="2775291"/>
            <a:ext cx="166511" cy="166511"/>
          </a:xfrm>
          <a:prstGeom prst="rect">
            <a:avLst/>
          </a:prstGeom>
        </p:spPr>
      </p:pic>
      <p:pic>
        <p:nvPicPr>
          <p:cNvPr id="28" name="Picture 27" descr="A blue and purple arrow&#10;&#10;AI-generated content may be incorrect.">
            <a:extLst>
              <a:ext uri="{FF2B5EF4-FFF2-40B4-BE49-F238E27FC236}">
                <a16:creationId xmlns:a16="http://schemas.microsoft.com/office/drawing/2014/main" id="{A36E4C59-03B7-4A1C-ECB8-F896706D3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55" y="3099678"/>
            <a:ext cx="166511" cy="166511"/>
          </a:xfrm>
          <a:prstGeom prst="rect">
            <a:avLst/>
          </a:prstGeom>
        </p:spPr>
      </p:pic>
      <p:pic>
        <p:nvPicPr>
          <p:cNvPr id="32" name="Picture 31" descr="A green circle with a black tick in it&#10;&#10;AI-generated content may be incorrect.">
            <a:extLst>
              <a:ext uri="{FF2B5EF4-FFF2-40B4-BE49-F238E27FC236}">
                <a16:creationId xmlns:a16="http://schemas.microsoft.com/office/drawing/2014/main" id="{3E425ECF-B35F-310A-DA04-0347094307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4078198"/>
            <a:ext cx="182880" cy="182880"/>
          </a:xfrm>
          <a:prstGeom prst="rect">
            <a:avLst/>
          </a:prstGeom>
        </p:spPr>
      </p:pic>
      <p:pic>
        <p:nvPicPr>
          <p:cNvPr id="33" name="Picture 32" descr="A green circle with a black tick in it&#10;&#10;AI-generated content may be incorrect.">
            <a:extLst>
              <a:ext uri="{FF2B5EF4-FFF2-40B4-BE49-F238E27FC236}">
                <a16:creationId xmlns:a16="http://schemas.microsoft.com/office/drawing/2014/main" id="{72097BC7-81EA-1889-E8A0-8F4EB42A1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4402585"/>
            <a:ext cx="182880" cy="182880"/>
          </a:xfrm>
          <a:prstGeom prst="rect">
            <a:avLst/>
          </a:prstGeom>
        </p:spPr>
      </p:pic>
      <p:pic>
        <p:nvPicPr>
          <p:cNvPr id="34" name="Picture 33" descr="A green circle with a black tick in it&#10;&#10;AI-generated content may be incorrect.">
            <a:extLst>
              <a:ext uri="{FF2B5EF4-FFF2-40B4-BE49-F238E27FC236}">
                <a16:creationId xmlns:a16="http://schemas.microsoft.com/office/drawing/2014/main" id="{A935C9DD-A312-26D7-8529-F03C49DD83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4714701"/>
            <a:ext cx="182880" cy="182880"/>
          </a:xfrm>
          <a:prstGeom prst="rect">
            <a:avLst/>
          </a:prstGeom>
        </p:spPr>
      </p:pic>
      <p:pic>
        <p:nvPicPr>
          <p:cNvPr id="35" name="Picture 34" descr="A green circle with a black tick in it&#10;&#10;AI-generated content may be incorrect.">
            <a:extLst>
              <a:ext uri="{FF2B5EF4-FFF2-40B4-BE49-F238E27FC236}">
                <a16:creationId xmlns:a16="http://schemas.microsoft.com/office/drawing/2014/main" id="{92D72ADA-C7D0-C0E1-2BA5-8917093669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5039517"/>
            <a:ext cx="182880" cy="182880"/>
          </a:xfrm>
          <a:prstGeom prst="rect">
            <a:avLst/>
          </a:prstGeom>
        </p:spPr>
      </p:pic>
      <p:pic>
        <p:nvPicPr>
          <p:cNvPr id="36" name="Picture 35" descr="A green circle with a black tick in it&#10;&#10;AI-generated content may be incorrect.">
            <a:extLst>
              <a:ext uri="{FF2B5EF4-FFF2-40B4-BE49-F238E27FC236}">
                <a16:creationId xmlns:a16="http://schemas.microsoft.com/office/drawing/2014/main" id="{585650EA-64B6-CBBF-8D89-7828F48FEA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5357983"/>
            <a:ext cx="182880" cy="182880"/>
          </a:xfrm>
          <a:prstGeom prst="rect">
            <a:avLst/>
          </a:prstGeom>
        </p:spPr>
      </p:pic>
      <p:pic>
        <p:nvPicPr>
          <p:cNvPr id="37" name="Picture 36" descr="A green circle with a black tick in it&#10;&#10;AI-generated content may be incorrect.">
            <a:extLst>
              <a:ext uri="{FF2B5EF4-FFF2-40B4-BE49-F238E27FC236}">
                <a16:creationId xmlns:a16="http://schemas.microsoft.com/office/drawing/2014/main" id="{7A54265F-0FAB-797F-F500-CBEC7AD82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061" y="5676449"/>
            <a:ext cx="182880" cy="182880"/>
          </a:xfrm>
          <a:prstGeom prst="rect">
            <a:avLst/>
          </a:prstGeom>
        </p:spPr>
      </p:pic>
      <p:sp>
        <p:nvSpPr>
          <p:cNvPr id="39" name="Slide Number Placeholder 38">
            <a:extLst>
              <a:ext uri="{FF2B5EF4-FFF2-40B4-BE49-F238E27FC236}">
                <a16:creationId xmlns:a16="http://schemas.microsoft.com/office/drawing/2014/main" id="{02AC57ED-ECA2-CCFF-A55C-4E0000F4EA02}"/>
              </a:ext>
            </a:extLst>
          </p:cNvPr>
          <p:cNvSpPr>
            <a:spLocks noGrp="1"/>
          </p:cNvSpPr>
          <p:nvPr>
            <p:ph type="sldNum" sz="quarter" idx="12"/>
          </p:nvPr>
        </p:nvSpPr>
        <p:spPr/>
        <p:txBody>
          <a:bodyPr/>
          <a:lstStyle/>
          <a:p>
            <a:fld id="{E88C0843-241F-4007-B1B3-7DE4E830090D}" type="slidenum">
              <a:rPr lang="en-US" smtClean="0"/>
              <a:t>4</a:t>
            </a:fld>
            <a:endParaRPr lang="en-US"/>
          </a:p>
        </p:txBody>
      </p:sp>
    </p:spTree>
    <p:extLst>
      <p:ext uri="{BB962C8B-B14F-4D97-AF65-F5344CB8AC3E}">
        <p14:creationId xmlns:p14="http://schemas.microsoft.com/office/powerpoint/2010/main" val="315329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4E63F-55D6-4947-9BE1-0CF2BC4A637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E1CE39C-70CE-9819-37A3-D8785E211A21}"/>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EDA – Business Insights and data improvements</a:t>
            </a:r>
          </a:p>
        </p:txBody>
      </p:sp>
      <p:sp>
        <p:nvSpPr>
          <p:cNvPr id="5" name="TextBox 4">
            <a:extLst>
              <a:ext uri="{FF2B5EF4-FFF2-40B4-BE49-F238E27FC236}">
                <a16:creationId xmlns:a16="http://schemas.microsoft.com/office/drawing/2014/main" id="{45CEC085-250B-BD38-210D-C0F5AF81E89A}"/>
              </a:ext>
            </a:extLst>
          </p:cNvPr>
          <p:cNvSpPr txBox="1"/>
          <p:nvPr/>
        </p:nvSpPr>
        <p:spPr>
          <a:xfrm>
            <a:off x="617764" y="1068507"/>
            <a:ext cx="10972800" cy="307777"/>
          </a:xfrm>
          <a:prstGeom prst="rect">
            <a:avLst/>
          </a:prstGeom>
          <a:noFill/>
        </p:spPr>
        <p:txBody>
          <a:bodyPr wrap="square">
            <a:spAutoFit/>
          </a:bodyPr>
          <a:lstStyle/>
          <a:p>
            <a:r>
              <a:rPr lang="en-US" sz="1400" i="1" dirty="0"/>
              <a:t>Actionable Business Intelligence Today, Enhanced Insights Tomorrow</a:t>
            </a:r>
            <a:endParaRPr lang="en-US" sz="1400" dirty="0"/>
          </a:p>
        </p:txBody>
      </p:sp>
      <p:sp>
        <p:nvSpPr>
          <p:cNvPr id="2" name="Rectangle 1">
            <a:extLst>
              <a:ext uri="{FF2B5EF4-FFF2-40B4-BE49-F238E27FC236}">
                <a16:creationId xmlns:a16="http://schemas.microsoft.com/office/drawing/2014/main" id="{A20B24C2-0B86-7D9E-6C19-E96D97B9E549}"/>
              </a:ext>
            </a:extLst>
          </p:cNvPr>
          <p:cNvSpPr/>
          <p:nvPr/>
        </p:nvSpPr>
        <p:spPr>
          <a:xfrm>
            <a:off x="617764" y="1559669"/>
            <a:ext cx="5303520" cy="4916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1C3F99"/>
                </a:solidFill>
              </a:rPr>
              <a:t>         Business Insights</a:t>
            </a:r>
          </a:p>
          <a:p>
            <a:pPr>
              <a:lnSpc>
                <a:spcPct val="150000"/>
              </a:lnSpc>
            </a:pPr>
            <a:endParaRPr lang="en-US" sz="800" dirty="0">
              <a:solidFill>
                <a:srgbClr val="1C3F99"/>
              </a:solidFill>
            </a:endParaRPr>
          </a:p>
          <a:p>
            <a:pPr marL="285750" indent="-285750">
              <a:lnSpc>
                <a:spcPct val="150000"/>
              </a:lnSpc>
              <a:buFont typeface="Arial" panose="020B0604020202020204" pitchFamily="34" charset="0"/>
              <a:buChar char="•"/>
            </a:pPr>
            <a:r>
              <a:rPr lang="en-US" sz="1400" dirty="0">
                <a:solidFill>
                  <a:schemeClr val="tx1"/>
                </a:solidFill>
              </a:rPr>
              <a:t>High class imbalance signifies low campaign efficiency, indicating need to understand why conversion rates are historically low.</a:t>
            </a:r>
          </a:p>
          <a:p>
            <a:pPr marL="285750" indent="-285750">
              <a:lnSpc>
                <a:spcPct val="150000"/>
              </a:lnSpc>
              <a:buFont typeface="Arial" panose="020B0604020202020204" pitchFamily="34" charset="0"/>
              <a:buChar char="•"/>
            </a:pPr>
            <a:r>
              <a:rPr lang="en-US" sz="1400" dirty="0">
                <a:solidFill>
                  <a:schemeClr val="tx1"/>
                </a:solidFill>
              </a:rPr>
              <a:t>Prioritize gathering financial and credit history as they are likely to be significant predictors of subscription behavior.</a:t>
            </a:r>
          </a:p>
          <a:p>
            <a:pPr marL="285750" indent="-285750">
              <a:lnSpc>
                <a:spcPct val="150000"/>
              </a:lnSpc>
              <a:buFont typeface="Arial" panose="020B0604020202020204" pitchFamily="34" charset="0"/>
              <a:buChar char="•"/>
            </a:pPr>
            <a:r>
              <a:rPr lang="en-US" sz="1400" dirty="0">
                <a:solidFill>
                  <a:schemeClr val="tx1"/>
                </a:solidFill>
              </a:rPr>
              <a:t>Reduce resources on multiple calls and keep hot leads hot with quick follow-up. </a:t>
            </a:r>
          </a:p>
          <a:p>
            <a:pPr marL="285750" indent="-285750">
              <a:lnSpc>
                <a:spcPct val="150000"/>
              </a:lnSpc>
              <a:buFont typeface="Arial" panose="020B0604020202020204" pitchFamily="34" charset="0"/>
              <a:buChar char="•"/>
            </a:pPr>
            <a:r>
              <a:rPr lang="en-US" sz="1400" dirty="0">
                <a:solidFill>
                  <a:schemeClr val="tx1"/>
                </a:solidFill>
              </a:rPr>
              <a:t>Marketing needs active follow-up lists and should continue nurturing even failed conversions in previous campaigns</a:t>
            </a:r>
          </a:p>
          <a:p>
            <a:pPr marL="285750" indent="-285750">
              <a:lnSpc>
                <a:spcPct val="150000"/>
              </a:lnSpc>
              <a:buFont typeface="Arial" panose="020B0604020202020204" pitchFamily="34" charset="0"/>
              <a:buChar char="•"/>
            </a:pPr>
            <a:r>
              <a:rPr lang="en-US" sz="1400" dirty="0">
                <a:solidFill>
                  <a:schemeClr val="tx1"/>
                </a:solidFill>
              </a:rPr>
              <a:t>Campaign strategy should target younger and older clients while investigating why middle-aged customers have low subscription rates</a:t>
            </a:r>
          </a:p>
          <a:p>
            <a:pPr>
              <a:lnSpc>
                <a:spcPct val="150000"/>
              </a:lnSpc>
            </a:pPr>
            <a:endParaRPr lang="en-US" sz="1400" b="1" dirty="0">
              <a:solidFill>
                <a:schemeClr val="tx1"/>
              </a:solidFill>
            </a:endParaRPr>
          </a:p>
        </p:txBody>
      </p:sp>
      <p:sp>
        <p:nvSpPr>
          <p:cNvPr id="3" name="Rectangle 2">
            <a:extLst>
              <a:ext uri="{FF2B5EF4-FFF2-40B4-BE49-F238E27FC236}">
                <a16:creationId xmlns:a16="http://schemas.microsoft.com/office/drawing/2014/main" id="{E33F18FA-A97E-B44B-2DD1-490C3B4B3F06}"/>
              </a:ext>
            </a:extLst>
          </p:cNvPr>
          <p:cNvSpPr/>
          <p:nvPr/>
        </p:nvSpPr>
        <p:spPr>
          <a:xfrm>
            <a:off x="6287044" y="1559669"/>
            <a:ext cx="5303520" cy="4916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lnSpc>
                <a:spcPct val="150000"/>
              </a:lnSpc>
            </a:pPr>
            <a:r>
              <a:rPr lang="en-US" dirty="0">
                <a:solidFill>
                  <a:srgbClr val="1C3F99"/>
                </a:solidFill>
              </a:rPr>
              <a:t>         Enhanced Data sources</a:t>
            </a:r>
          </a:p>
          <a:p>
            <a:pPr algn="just">
              <a:lnSpc>
                <a:spcPct val="150000"/>
              </a:lnSpc>
            </a:pPr>
            <a:endParaRPr lang="en-US" sz="600" dirty="0">
              <a:solidFill>
                <a:srgbClr val="1C3F99"/>
              </a:solidFill>
            </a:endParaRPr>
          </a:p>
          <a:p>
            <a:pPr algn="just">
              <a:lnSpc>
                <a:spcPct val="150000"/>
              </a:lnSpc>
            </a:pPr>
            <a:r>
              <a:rPr lang="en-US" sz="1400" dirty="0">
                <a:solidFill>
                  <a:srgbClr val="1C3F99"/>
                </a:solidFill>
              </a:rPr>
              <a:t>Quick wins</a:t>
            </a:r>
          </a:p>
          <a:p>
            <a:pPr algn="just">
              <a:lnSpc>
                <a:spcPct val="150000"/>
              </a:lnSpc>
            </a:pPr>
            <a:r>
              <a:rPr lang="en-US" sz="1400" b="1" dirty="0">
                <a:solidFill>
                  <a:schemeClr val="tx1"/>
                </a:solidFill>
              </a:rPr>
              <a:t>Fill gaps in financial data </a:t>
            </a:r>
            <a:r>
              <a:rPr lang="en-US" sz="1400" dirty="0">
                <a:solidFill>
                  <a:schemeClr val="tx1"/>
                </a:solidFill>
              </a:rPr>
              <a:t>through internal systems integration or credit agencies.</a:t>
            </a:r>
          </a:p>
          <a:p>
            <a:pPr algn="just">
              <a:lnSpc>
                <a:spcPct val="150000"/>
              </a:lnSpc>
            </a:pPr>
            <a:r>
              <a:rPr lang="en-US" sz="1400" b="1" dirty="0">
                <a:solidFill>
                  <a:schemeClr val="tx1"/>
                </a:solidFill>
              </a:rPr>
              <a:t>Campaign History data</a:t>
            </a:r>
          </a:p>
          <a:p>
            <a:pPr marL="285750" indent="-285750" algn="just">
              <a:lnSpc>
                <a:spcPct val="150000"/>
              </a:lnSpc>
              <a:buFont typeface="Arial" panose="020B0604020202020204" pitchFamily="34" charset="0"/>
              <a:buChar char="•"/>
            </a:pPr>
            <a:r>
              <a:rPr lang="en-US" sz="1400" dirty="0">
                <a:solidFill>
                  <a:schemeClr val="tx1"/>
                </a:solidFill>
              </a:rPr>
              <a:t>Previous campaign outcome, Contact day and time</a:t>
            </a:r>
          </a:p>
          <a:p>
            <a:pPr algn="just">
              <a:lnSpc>
                <a:spcPct val="150000"/>
              </a:lnSpc>
            </a:pPr>
            <a:r>
              <a:rPr lang="en-US" sz="1400" b="1" dirty="0">
                <a:solidFill>
                  <a:schemeClr val="tx1"/>
                </a:solidFill>
              </a:rPr>
              <a:t>Macroeconomic data</a:t>
            </a:r>
          </a:p>
          <a:p>
            <a:pPr marL="285750" indent="-285750" algn="just">
              <a:lnSpc>
                <a:spcPct val="150000"/>
              </a:lnSpc>
              <a:buFont typeface="Arial" panose="020B0604020202020204" pitchFamily="34" charset="0"/>
              <a:buChar char="•"/>
            </a:pPr>
            <a:r>
              <a:rPr lang="en-US" sz="1400" dirty="0">
                <a:solidFill>
                  <a:schemeClr val="tx1"/>
                </a:solidFill>
              </a:rPr>
              <a:t>Interest rates, treasury bills, inflation data</a:t>
            </a:r>
          </a:p>
          <a:p>
            <a:pPr algn="just">
              <a:lnSpc>
                <a:spcPct val="150000"/>
              </a:lnSpc>
            </a:pPr>
            <a:endParaRPr lang="en-US" sz="600" dirty="0">
              <a:solidFill>
                <a:srgbClr val="1C3F99"/>
              </a:solidFill>
            </a:endParaRPr>
          </a:p>
          <a:p>
            <a:pPr algn="just">
              <a:lnSpc>
                <a:spcPct val="150000"/>
              </a:lnSpc>
            </a:pPr>
            <a:r>
              <a:rPr lang="en-US" sz="1400" dirty="0">
                <a:solidFill>
                  <a:srgbClr val="1C3F99"/>
                </a:solidFill>
              </a:rPr>
              <a:t>Comprehensive enhancements</a:t>
            </a:r>
          </a:p>
          <a:p>
            <a:pPr algn="just">
              <a:lnSpc>
                <a:spcPct val="150000"/>
              </a:lnSpc>
            </a:pPr>
            <a:r>
              <a:rPr lang="en-US" sz="1400" b="1" dirty="0">
                <a:solidFill>
                  <a:schemeClr val="tx1"/>
                </a:solidFill>
              </a:rPr>
              <a:t>Temporal features</a:t>
            </a:r>
          </a:p>
          <a:p>
            <a:pPr marL="285750" indent="-285750" algn="just">
              <a:lnSpc>
                <a:spcPct val="150000"/>
              </a:lnSpc>
              <a:buFont typeface="Arial" panose="020B0604020202020204" pitchFamily="34" charset="0"/>
              <a:buChar char="•"/>
            </a:pPr>
            <a:r>
              <a:rPr lang="en-US" sz="1400" dirty="0">
                <a:solidFill>
                  <a:schemeClr val="tx1"/>
                </a:solidFill>
              </a:rPr>
              <a:t>Bonus seasons, holidays, campaign duration</a:t>
            </a:r>
          </a:p>
          <a:p>
            <a:pPr algn="just">
              <a:lnSpc>
                <a:spcPct val="150000"/>
              </a:lnSpc>
            </a:pPr>
            <a:r>
              <a:rPr lang="en-US" sz="1400" b="1" dirty="0">
                <a:solidFill>
                  <a:schemeClr val="tx1"/>
                </a:solidFill>
              </a:rPr>
              <a:t>Customer profiling</a:t>
            </a:r>
          </a:p>
          <a:p>
            <a:pPr marL="285750" indent="-285750" algn="just">
              <a:lnSpc>
                <a:spcPct val="150000"/>
              </a:lnSpc>
              <a:buFont typeface="Arial" panose="020B0604020202020204" pitchFamily="34" charset="0"/>
              <a:buChar char="•"/>
            </a:pPr>
            <a:r>
              <a:rPr lang="en-US" sz="1400" dirty="0">
                <a:solidFill>
                  <a:schemeClr val="tx1"/>
                </a:solidFill>
              </a:rPr>
              <a:t>Account tenure, lifetime value, spending habits, multi-channel engagements</a:t>
            </a:r>
          </a:p>
        </p:txBody>
      </p:sp>
      <p:pic>
        <p:nvPicPr>
          <p:cNvPr id="12" name="Picture 11" descr="A blue cylinder with a green tick and a white tick&#10;&#10;AI-generated content may be incorrect.">
            <a:extLst>
              <a:ext uri="{FF2B5EF4-FFF2-40B4-BE49-F238E27FC236}">
                <a16:creationId xmlns:a16="http://schemas.microsoft.com/office/drawing/2014/main" id="{5DCDD87F-7558-201C-3C7D-ED2FB22C3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044" y="1619926"/>
            <a:ext cx="443860" cy="443860"/>
          </a:xfrm>
          <a:prstGeom prst="rect">
            <a:avLst/>
          </a:prstGeom>
        </p:spPr>
      </p:pic>
      <p:pic>
        <p:nvPicPr>
          <p:cNvPr id="20" name="Picture 19" descr="A light bulb with a magnifying glass and a graph&#10;&#10;AI-generated content may be incorrect.">
            <a:extLst>
              <a:ext uri="{FF2B5EF4-FFF2-40B4-BE49-F238E27FC236}">
                <a16:creationId xmlns:a16="http://schemas.microsoft.com/office/drawing/2014/main" id="{88D1A658-3D52-71A0-9BEC-D8D40C386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6" y="1556390"/>
            <a:ext cx="507396" cy="507396"/>
          </a:xfrm>
          <a:prstGeom prst="rect">
            <a:avLst/>
          </a:prstGeom>
        </p:spPr>
      </p:pic>
      <p:sp>
        <p:nvSpPr>
          <p:cNvPr id="22" name="Oval 21">
            <a:extLst>
              <a:ext uri="{FF2B5EF4-FFF2-40B4-BE49-F238E27FC236}">
                <a16:creationId xmlns:a16="http://schemas.microsoft.com/office/drawing/2014/main" id="{E02AB8E5-7A83-6390-1A3F-A1163A3E6EFF}"/>
              </a:ext>
            </a:extLst>
          </p:cNvPr>
          <p:cNvSpPr/>
          <p:nvPr/>
        </p:nvSpPr>
        <p:spPr>
          <a:xfrm>
            <a:off x="617764" y="2275642"/>
            <a:ext cx="260350" cy="260350"/>
          </a:xfrm>
          <a:prstGeom prst="ellipse">
            <a:avLst/>
          </a:prstGeom>
          <a:solidFill>
            <a:schemeClr val="bg1"/>
          </a:solidFill>
          <a:ln>
            <a:solidFill>
              <a:srgbClr val="C9DD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C3F99"/>
                </a:solidFill>
              </a:rPr>
              <a:t>1</a:t>
            </a:r>
          </a:p>
        </p:txBody>
      </p:sp>
      <p:sp>
        <p:nvSpPr>
          <p:cNvPr id="23" name="Oval 22">
            <a:extLst>
              <a:ext uri="{FF2B5EF4-FFF2-40B4-BE49-F238E27FC236}">
                <a16:creationId xmlns:a16="http://schemas.microsoft.com/office/drawing/2014/main" id="{1756FDFA-978D-B90D-3B11-CFD323127A5D}"/>
              </a:ext>
            </a:extLst>
          </p:cNvPr>
          <p:cNvSpPr/>
          <p:nvPr/>
        </p:nvSpPr>
        <p:spPr>
          <a:xfrm>
            <a:off x="617764" y="3209955"/>
            <a:ext cx="260350" cy="260350"/>
          </a:xfrm>
          <a:prstGeom prst="ellipse">
            <a:avLst/>
          </a:prstGeom>
          <a:solidFill>
            <a:schemeClr val="bg1"/>
          </a:solidFill>
          <a:ln>
            <a:solidFill>
              <a:srgbClr val="C9DD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C3F99"/>
                </a:solidFill>
              </a:rPr>
              <a:t>2</a:t>
            </a:r>
          </a:p>
        </p:txBody>
      </p:sp>
      <p:sp>
        <p:nvSpPr>
          <p:cNvPr id="29" name="Oval 28">
            <a:extLst>
              <a:ext uri="{FF2B5EF4-FFF2-40B4-BE49-F238E27FC236}">
                <a16:creationId xmlns:a16="http://schemas.microsoft.com/office/drawing/2014/main" id="{BE5FA3C4-2D71-9B8E-4F85-A9C78777BA59}"/>
              </a:ext>
            </a:extLst>
          </p:cNvPr>
          <p:cNvSpPr/>
          <p:nvPr/>
        </p:nvSpPr>
        <p:spPr>
          <a:xfrm>
            <a:off x="617764" y="3852168"/>
            <a:ext cx="260350" cy="260350"/>
          </a:xfrm>
          <a:prstGeom prst="ellipse">
            <a:avLst/>
          </a:prstGeom>
          <a:solidFill>
            <a:schemeClr val="bg1"/>
          </a:solidFill>
          <a:ln>
            <a:solidFill>
              <a:srgbClr val="C9DD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C3F99"/>
                </a:solidFill>
              </a:rPr>
              <a:t>3</a:t>
            </a:r>
          </a:p>
        </p:txBody>
      </p:sp>
      <p:sp>
        <p:nvSpPr>
          <p:cNvPr id="30" name="Oval 29">
            <a:extLst>
              <a:ext uri="{FF2B5EF4-FFF2-40B4-BE49-F238E27FC236}">
                <a16:creationId xmlns:a16="http://schemas.microsoft.com/office/drawing/2014/main" id="{DB75EE02-1398-F302-C954-B51CB07C9E11}"/>
              </a:ext>
            </a:extLst>
          </p:cNvPr>
          <p:cNvSpPr/>
          <p:nvPr/>
        </p:nvSpPr>
        <p:spPr>
          <a:xfrm>
            <a:off x="617764" y="4495765"/>
            <a:ext cx="260350" cy="260350"/>
          </a:xfrm>
          <a:prstGeom prst="ellipse">
            <a:avLst/>
          </a:prstGeom>
          <a:solidFill>
            <a:schemeClr val="bg1"/>
          </a:solidFill>
          <a:ln>
            <a:solidFill>
              <a:srgbClr val="C9DD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C3F99"/>
                </a:solidFill>
              </a:rPr>
              <a:t>4</a:t>
            </a:r>
          </a:p>
        </p:txBody>
      </p:sp>
      <p:sp>
        <p:nvSpPr>
          <p:cNvPr id="31" name="Oval 30">
            <a:extLst>
              <a:ext uri="{FF2B5EF4-FFF2-40B4-BE49-F238E27FC236}">
                <a16:creationId xmlns:a16="http://schemas.microsoft.com/office/drawing/2014/main" id="{C75EBC09-F99D-EEF4-A0DA-2E328B77B551}"/>
              </a:ext>
            </a:extLst>
          </p:cNvPr>
          <p:cNvSpPr/>
          <p:nvPr/>
        </p:nvSpPr>
        <p:spPr>
          <a:xfrm>
            <a:off x="617764" y="5139327"/>
            <a:ext cx="260350" cy="260350"/>
          </a:xfrm>
          <a:prstGeom prst="ellipse">
            <a:avLst/>
          </a:prstGeom>
          <a:solidFill>
            <a:schemeClr val="bg1"/>
          </a:solidFill>
          <a:ln>
            <a:solidFill>
              <a:srgbClr val="C9DD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C3F99"/>
                </a:solidFill>
              </a:rPr>
              <a:t>5</a:t>
            </a:r>
          </a:p>
        </p:txBody>
      </p:sp>
      <p:sp>
        <p:nvSpPr>
          <p:cNvPr id="38" name="Slide Number Placeholder 37">
            <a:extLst>
              <a:ext uri="{FF2B5EF4-FFF2-40B4-BE49-F238E27FC236}">
                <a16:creationId xmlns:a16="http://schemas.microsoft.com/office/drawing/2014/main" id="{6E801774-FF79-F39A-A909-4C33757E5ED5}"/>
              </a:ext>
            </a:extLst>
          </p:cNvPr>
          <p:cNvSpPr>
            <a:spLocks noGrp="1"/>
          </p:cNvSpPr>
          <p:nvPr>
            <p:ph type="sldNum" sz="quarter" idx="12"/>
          </p:nvPr>
        </p:nvSpPr>
        <p:spPr/>
        <p:txBody>
          <a:bodyPr/>
          <a:lstStyle/>
          <a:p>
            <a:fld id="{E88C0843-241F-4007-B1B3-7DE4E830090D}" type="slidenum">
              <a:rPr lang="en-US" smtClean="0"/>
              <a:t>5</a:t>
            </a:fld>
            <a:endParaRPr lang="en-US"/>
          </a:p>
        </p:txBody>
      </p:sp>
    </p:spTree>
    <p:extLst>
      <p:ext uri="{BB962C8B-B14F-4D97-AF65-F5344CB8AC3E}">
        <p14:creationId xmlns:p14="http://schemas.microsoft.com/office/powerpoint/2010/main" val="186678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4FC7B-39B6-AC8D-8142-69F0088935F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494F403D-87CE-C64A-B093-24445BE1AC1A}"/>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ML Pipeline Architecture</a:t>
            </a:r>
          </a:p>
        </p:txBody>
      </p:sp>
      <p:sp>
        <p:nvSpPr>
          <p:cNvPr id="5" name="TextBox 4">
            <a:extLst>
              <a:ext uri="{FF2B5EF4-FFF2-40B4-BE49-F238E27FC236}">
                <a16:creationId xmlns:a16="http://schemas.microsoft.com/office/drawing/2014/main" id="{47298CFB-E95F-DF08-1526-8A45F10191DE}"/>
              </a:ext>
            </a:extLst>
          </p:cNvPr>
          <p:cNvSpPr txBox="1"/>
          <p:nvPr/>
        </p:nvSpPr>
        <p:spPr>
          <a:xfrm>
            <a:off x="617764" y="1068507"/>
            <a:ext cx="10972800" cy="523220"/>
          </a:xfrm>
          <a:prstGeom prst="rect">
            <a:avLst/>
          </a:prstGeom>
          <a:noFill/>
        </p:spPr>
        <p:txBody>
          <a:bodyPr wrap="square">
            <a:spAutoFit/>
          </a:bodyPr>
          <a:lstStyle/>
          <a:p>
            <a:r>
              <a:rPr lang="en-US" sz="1400" i="1" dirty="0"/>
              <a:t>The pipeline was designed with modularity and reproducibility as key principles, enabling rapid iteration while maintaining good code quality standards.</a:t>
            </a:r>
          </a:p>
        </p:txBody>
      </p:sp>
      <p:sp>
        <p:nvSpPr>
          <p:cNvPr id="2" name="Rectangle 1">
            <a:extLst>
              <a:ext uri="{FF2B5EF4-FFF2-40B4-BE49-F238E27FC236}">
                <a16:creationId xmlns:a16="http://schemas.microsoft.com/office/drawing/2014/main" id="{650D6DF2-5CC7-B896-C743-F29243D64DCA}"/>
              </a:ext>
            </a:extLst>
          </p:cNvPr>
          <p:cNvSpPr/>
          <p:nvPr/>
        </p:nvSpPr>
        <p:spPr>
          <a:xfrm>
            <a:off x="617764" y="1702543"/>
            <a:ext cx="5040086" cy="4916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1C3F99"/>
                </a:solidFill>
              </a:rPr>
              <a:t>Core capabilities</a:t>
            </a:r>
            <a:endParaRPr lang="en-US" sz="800" dirty="0">
              <a:solidFill>
                <a:srgbClr val="1C3F99"/>
              </a:solidFill>
            </a:endParaRPr>
          </a:p>
          <a:p>
            <a:pPr marL="285750" indent="-285750">
              <a:lnSpc>
                <a:spcPct val="150000"/>
              </a:lnSpc>
              <a:buFont typeface="Arial" panose="020B0604020202020204" pitchFamily="34" charset="0"/>
              <a:buChar char="•"/>
            </a:pPr>
            <a:r>
              <a:rPr lang="en-US" sz="1400" dirty="0">
                <a:solidFill>
                  <a:schemeClr val="tx1"/>
                </a:solidFill>
              </a:rPr>
              <a:t>Configuration-driven architecture for rapid experimentation</a:t>
            </a:r>
          </a:p>
          <a:p>
            <a:pPr marL="285750" indent="-285750">
              <a:lnSpc>
                <a:spcPct val="150000"/>
              </a:lnSpc>
              <a:buFont typeface="Arial" panose="020B0604020202020204" pitchFamily="34" charset="0"/>
              <a:buChar char="•"/>
            </a:pPr>
            <a:r>
              <a:rPr lang="en-US" sz="1400" dirty="0">
                <a:solidFill>
                  <a:schemeClr val="tx1"/>
                </a:solidFill>
              </a:rPr>
              <a:t>Automated feature engineering with intelligent preprocessing</a:t>
            </a:r>
          </a:p>
          <a:p>
            <a:pPr marL="285750" indent="-285750">
              <a:lnSpc>
                <a:spcPct val="150000"/>
              </a:lnSpc>
              <a:buFont typeface="Arial" panose="020B0604020202020204" pitchFamily="34" charset="0"/>
              <a:buChar char="•"/>
            </a:pPr>
            <a:r>
              <a:rPr lang="en-US" sz="1400" dirty="0">
                <a:solidFill>
                  <a:schemeClr val="tx1"/>
                </a:solidFill>
              </a:rPr>
              <a:t>Nested cross-validation for model generalization evaluation</a:t>
            </a:r>
          </a:p>
          <a:p>
            <a:pPr marL="285750" indent="-285750">
              <a:lnSpc>
                <a:spcPct val="150000"/>
              </a:lnSpc>
              <a:buFont typeface="Arial" panose="020B0604020202020204" pitchFamily="34" charset="0"/>
              <a:buChar char="•"/>
            </a:pPr>
            <a:r>
              <a:rPr lang="en-US" sz="1400" dirty="0">
                <a:solidFill>
                  <a:schemeClr val="tx1"/>
                </a:solidFill>
              </a:rPr>
              <a:t>Multi-algorithm support including ensemble methods</a:t>
            </a:r>
          </a:p>
          <a:p>
            <a:pPr marL="285750" indent="-285750">
              <a:lnSpc>
                <a:spcPct val="150000"/>
              </a:lnSpc>
              <a:buFont typeface="Arial" panose="020B0604020202020204" pitchFamily="34" charset="0"/>
              <a:buChar char="•"/>
            </a:pPr>
            <a:endParaRPr lang="en-US" sz="1400" b="1" dirty="0">
              <a:solidFill>
                <a:schemeClr val="tx1"/>
              </a:solidFill>
            </a:endParaRPr>
          </a:p>
          <a:p>
            <a:pPr>
              <a:lnSpc>
                <a:spcPct val="150000"/>
              </a:lnSpc>
            </a:pPr>
            <a:r>
              <a:rPr lang="en-US" dirty="0">
                <a:solidFill>
                  <a:srgbClr val="1C3F99"/>
                </a:solidFill>
              </a:rPr>
              <a:t>Production Features</a:t>
            </a:r>
          </a:p>
          <a:p>
            <a:pPr marL="285750" indent="-285750">
              <a:lnSpc>
                <a:spcPct val="150000"/>
              </a:lnSpc>
              <a:buFont typeface="Arial" panose="020B0604020202020204" pitchFamily="34" charset="0"/>
              <a:buChar char="•"/>
            </a:pPr>
            <a:r>
              <a:rPr lang="en-US" sz="1400" dirty="0">
                <a:solidFill>
                  <a:schemeClr val="tx1"/>
                </a:solidFill>
              </a:rPr>
              <a:t>Comprehensive logging and monitoring</a:t>
            </a:r>
          </a:p>
          <a:p>
            <a:pPr marL="285750" indent="-285750">
              <a:lnSpc>
                <a:spcPct val="150000"/>
              </a:lnSpc>
              <a:buFont typeface="Arial" panose="020B0604020202020204" pitchFamily="34" charset="0"/>
              <a:buChar char="•"/>
            </a:pPr>
            <a:r>
              <a:rPr lang="en-US" sz="1400" dirty="0">
                <a:solidFill>
                  <a:schemeClr val="tx1"/>
                </a:solidFill>
              </a:rPr>
              <a:t>Automated threshold optimization</a:t>
            </a:r>
          </a:p>
          <a:p>
            <a:pPr marL="285750" indent="-285750">
              <a:lnSpc>
                <a:spcPct val="150000"/>
              </a:lnSpc>
              <a:buFont typeface="Arial" panose="020B0604020202020204" pitchFamily="34" charset="0"/>
              <a:buChar char="•"/>
            </a:pPr>
            <a:r>
              <a:rPr lang="en-US" sz="1400" dirty="0">
                <a:solidFill>
                  <a:schemeClr val="tx1"/>
                </a:solidFill>
              </a:rPr>
              <a:t>Visualization suite for stakeholder reporting</a:t>
            </a:r>
          </a:p>
          <a:p>
            <a:pPr marL="285750" indent="-285750">
              <a:lnSpc>
                <a:spcPct val="150000"/>
              </a:lnSpc>
              <a:buFont typeface="Arial" panose="020B0604020202020204" pitchFamily="34" charset="0"/>
              <a:buChar char="•"/>
            </a:pPr>
            <a:r>
              <a:rPr lang="en-US" sz="1400" dirty="0">
                <a:solidFill>
                  <a:schemeClr val="tx1"/>
                </a:solidFill>
              </a:rPr>
              <a:t>Single file orchestrator for simplified deployment</a:t>
            </a:r>
          </a:p>
        </p:txBody>
      </p:sp>
      <p:sp>
        <p:nvSpPr>
          <p:cNvPr id="4" name="Rectangle 3">
            <a:extLst>
              <a:ext uri="{FF2B5EF4-FFF2-40B4-BE49-F238E27FC236}">
                <a16:creationId xmlns:a16="http://schemas.microsoft.com/office/drawing/2014/main" id="{B4D2DEE2-9B43-9FAE-23EA-D38BCA31480A}"/>
              </a:ext>
            </a:extLst>
          </p:cNvPr>
          <p:cNvSpPr/>
          <p:nvPr/>
        </p:nvSpPr>
        <p:spPr>
          <a:xfrm>
            <a:off x="5962650" y="1702543"/>
            <a:ext cx="5611586" cy="49167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nSpc>
                <a:spcPct val="150000"/>
              </a:lnSpc>
            </a:pPr>
            <a:r>
              <a:rPr lang="en-US" dirty="0">
                <a:solidFill>
                  <a:srgbClr val="1C3F99"/>
                </a:solidFill>
              </a:rPr>
              <a:t>Technical Implementation</a:t>
            </a:r>
          </a:p>
          <a:p>
            <a:pPr marL="285750" indent="-285750">
              <a:lnSpc>
                <a:spcPct val="150000"/>
              </a:lnSpc>
              <a:buFont typeface="Arial" panose="020B0604020202020204" pitchFamily="34" charset="0"/>
              <a:buChar char="•"/>
            </a:pPr>
            <a:r>
              <a:rPr lang="en-US" sz="1400" b="1" dirty="0">
                <a:solidFill>
                  <a:schemeClr val="tx1"/>
                </a:solidFill>
              </a:rPr>
              <a:t>Setup: </a:t>
            </a:r>
            <a:r>
              <a:rPr lang="en-US" sz="1400" dirty="0">
                <a:solidFill>
                  <a:schemeClr val="tx1"/>
                </a:solidFill>
              </a:rPr>
              <a:t>YAML-based configuration management, directory management, logging system</a:t>
            </a:r>
          </a:p>
          <a:p>
            <a:pPr marL="285750" indent="-285750">
              <a:lnSpc>
                <a:spcPct val="150000"/>
              </a:lnSpc>
              <a:buFont typeface="Arial" panose="020B0604020202020204" pitchFamily="34" charset="0"/>
              <a:buChar char="•"/>
            </a:pPr>
            <a:r>
              <a:rPr lang="en-US" sz="1400" b="1" dirty="0">
                <a:solidFill>
                  <a:schemeClr val="tx1"/>
                </a:solidFill>
              </a:rPr>
              <a:t>Data Preparation: </a:t>
            </a:r>
            <a:r>
              <a:rPr lang="en-US" sz="1400" dirty="0">
                <a:solidFill>
                  <a:schemeClr val="tx1"/>
                </a:solidFill>
              </a:rPr>
              <a:t>SQLite database connection, data cleaning, train/test split</a:t>
            </a:r>
          </a:p>
          <a:p>
            <a:pPr marL="285750" indent="-285750">
              <a:lnSpc>
                <a:spcPct val="150000"/>
              </a:lnSpc>
              <a:buFont typeface="Arial" panose="020B0604020202020204" pitchFamily="34" charset="0"/>
              <a:buChar char="•"/>
            </a:pPr>
            <a:r>
              <a:rPr lang="en-US" sz="1400" b="1" dirty="0">
                <a:solidFill>
                  <a:schemeClr val="tx1"/>
                </a:solidFill>
              </a:rPr>
              <a:t>Model Development: </a:t>
            </a:r>
            <a:r>
              <a:rPr lang="en-US" sz="1400" dirty="0">
                <a:solidFill>
                  <a:schemeClr val="tx1"/>
                </a:solidFill>
              </a:rPr>
              <a:t>Automatic feature type detection with scikit-learn pipelines, configurable algorithm selection and hyper parameter grid</a:t>
            </a:r>
          </a:p>
          <a:p>
            <a:pPr marL="285750" indent="-285750">
              <a:lnSpc>
                <a:spcPct val="150000"/>
              </a:lnSpc>
              <a:buFont typeface="Arial" panose="020B0604020202020204" pitchFamily="34" charset="0"/>
              <a:buChar char="•"/>
            </a:pPr>
            <a:r>
              <a:rPr lang="en-US" sz="1400" b="1" dirty="0">
                <a:solidFill>
                  <a:schemeClr val="tx1"/>
                </a:solidFill>
              </a:rPr>
              <a:t>Model Training:</a:t>
            </a:r>
            <a:r>
              <a:rPr lang="en-US" sz="1400" dirty="0">
                <a:solidFill>
                  <a:schemeClr val="tx1"/>
                </a:solidFill>
              </a:rPr>
              <a:t>, Nested cross-validation with GridSearchCV to train models on best hyper parameters</a:t>
            </a:r>
          </a:p>
          <a:p>
            <a:pPr marL="285750" indent="-285750">
              <a:lnSpc>
                <a:spcPct val="150000"/>
              </a:lnSpc>
              <a:buFont typeface="Arial" panose="020B0604020202020204" pitchFamily="34" charset="0"/>
              <a:buChar char="•"/>
            </a:pPr>
            <a:r>
              <a:rPr lang="en-US" sz="1400" b="1" dirty="0">
                <a:solidFill>
                  <a:schemeClr val="tx1"/>
                </a:solidFill>
              </a:rPr>
              <a:t>Evaluation: </a:t>
            </a:r>
            <a:r>
              <a:rPr lang="en-US" sz="1400" dirty="0">
                <a:solidFill>
                  <a:schemeClr val="tx1"/>
                </a:solidFill>
              </a:rPr>
              <a:t>F2 Score optimization (recall emphasis), MCC, and PR-AUC curves, CV vs test set comparison, feature importances</a:t>
            </a:r>
          </a:p>
          <a:p>
            <a:pPr marL="285750" indent="-285750">
              <a:lnSpc>
                <a:spcPct val="150000"/>
              </a:lnSpc>
              <a:buFont typeface="Arial" panose="020B0604020202020204" pitchFamily="34" charset="0"/>
              <a:buChar char="•"/>
            </a:pPr>
            <a:r>
              <a:rPr lang="en-US" sz="1400" b="1" dirty="0">
                <a:solidFill>
                  <a:schemeClr val="tx1"/>
                </a:solidFill>
              </a:rPr>
              <a:t>Output: </a:t>
            </a:r>
            <a:r>
              <a:rPr lang="en-US" sz="1400" dirty="0">
                <a:solidFill>
                  <a:schemeClr val="tx1"/>
                </a:solidFill>
              </a:rPr>
              <a:t>Serialized models, evaluation reports, and performance visualizations</a:t>
            </a:r>
          </a:p>
        </p:txBody>
      </p:sp>
      <p:sp>
        <p:nvSpPr>
          <p:cNvPr id="34" name="Slide Number Placeholder 33">
            <a:extLst>
              <a:ext uri="{FF2B5EF4-FFF2-40B4-BE49-F238E27FC236}">
                <a16:creationId xmlns:a16="http://schemas.microsoft.com/office/drawing/2014/main" id="{521A8ED1-3065-809D-E2B4-787FAC4C4AD4}"/>
              </a:ext>
            </a:extLst>
          </p:cNvPr>
          <p:cNvSpPr>
            <a:spLocks noGrp="1"/>
          </p:cNvSpPr>
          <p:nvPr>
            <p:ph type="sldNum" sz="quarter" idx="12"/>
          </p:nvPr>
        </p:nvSpPr>
        <p:spPr/>
        <p:txBody>
          <a:bodyPr/>
          <a:lstStyle/>
          <a:p>
            <a:fld id="{E88C0843-241F-4007-B1B3-7DE4E830090D}" type="slidenum">
              <a:rPr lang="en-US" smtClean="0"/>
              <a:t>6</a:t>
            </a:fld>
            <a:endParaRPr lang="en-US"/>
          </a:p>
        </p:txBody>
      </p:sp>
    </p:spTree>
    <p:extLst>
      <p:ext uri="{BB962C8B-B14F-4D97-AF65-F5344CB8AC3E}">
        <p14:creationId xmlns:p14="http://schemas.microsoft.com/office/powerpoint/2010/main" val="3087863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0854A-2C6B-14A8-EAB7-6CB9ECF64AA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239C798-0C95-9495-A600-AE30067E168E}"/>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Model Prediction Performance</a:t>
            </a:r>
          </a:p>
        </p:txBody>
      </p:sp>
      <p:sp>
        <p:nvSpPr>
          <p:cNvPr id="5" name="TextBox 4">
            <a:extLst>
              <a:ext uri="{FF2B5EF4-FFF2-40B4-BE49-F238E27FC236}">
                <a16:creationId xmlns:a16="http://schemas.microsoft.com/office/drawing/2014/main" id="{FAA32BF5-125A-F693-995F-0B972BE6FB49}"/>
              </a:ext>
            </a:extLst>
          </p:cNvPr>
          <p:cNvSpPr txBox="1"/>
          <p:nvPr/>
        </p:nvSpPr>
        <p:spPr>
          <a:xfrm>
            <a:off x="617764" y="1068507"/>
            <a:ext cx="10972800" cy="307777"/>
          </a:xfrm>
          <a:prstGeom prst="rect">
            <a:avLst/>
          </a:prstGeom>
          <a:noFill/>
        </p:spPr>
        <p:txBody>
          <a:bodyPr wrap="square">
            <a:spAutoFit/>
          </a:bodyPr>
          <a:lstStyle/>
          <a:p>
            <a:r>
              <a:rPr lang="en-US" sz="1400" i="1" dirty="0"/>
              <a:t>    </a:t>
            </a:r>
          </a:p>
        </p:txBody>
      </p:sp>
      <p:sp>
        <p:nvSpPr>
          <p:cNvPr id="14" name="Rectangle: Rounded Corners 13">
            <a:extLst>
              <a:ext uri="{FF2B5EF4-FFF2-40B4-BE49-F238E27FC236}">
                <a16:creationId xmlns:a16="http://schemas.microsoft.com/office/drawing/2014/main" id="{EB5CF8A8-CA1E-E9D2-EA7E-43C5BC30BD90}"/>
              </a:ext>
            </a:extLst>
          </p:cNvPr>
          <p:cNvSpPr/>
          <p:nvPr/>
        </p:nvSpPr>
        <p:spPr>
          <a:xfrm>
            <a:off x="615755" y="4683913"/>
            <a:ext cx="2743200" cy="1737360"/>
          </a:xfrm>
          <a:prstGeom prst="roundRect">
            <a:avLst>
              <a:gd name="adj" fmla="val 3184"/>
            </a:avLst>
          </a:prstGeom>
          <a:solidFill>
            <a:srgbClr val="F9FAFB"/>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1C3F99"/>
                </a:solidFill>
                <a:ea typeface="Microsoft YaHei UI" panose="020B0503020204020204" pitchFamily="34" charset="-122"/>
              </a:rPr>
              <a:t>High Recall</a:t>
            </a:r>
            <a:r>
              <a:rPr lang="en-US" sz="1400" b="1" dirty="0">
                <a:solidFill>
                  <a:srgbClr val="62A9FF"/>
                </a:solidFill>
                <a:ea typeface="Microsoft YaHei UI" panose="020B0503020204020204" pitchFamily="34" charset="-122"/>
              </a:rPr>
              <a:t>	</a:t>
            </a:r>
            <a:r>
              <a:rPr lang="en-US" sz="1400" b="1" dirty="0">
                <a:solidFill>
                  <a:schemeClr val="tx1"/>
                </a:solidFill>
                <a:ea typeface="Microsoft YaHei UI" panose="020B0503020204020204" pitchFamily="34" charset="-122"/>
              </a:rPr>
              <a:t>0.82</a:t>
            </a:r>
          </a:p>
          <a:p>
            <a:pPr algn="ctr"/>
            <a:endParaRPr lang="en-US" sz="1400" b="1" dirty="0">
              <a:solidFill>
                <a:schemeClr val="bg1">
                  <a:lumMod val="75000"/>
                </a:schemeClr>
              </a:solidFill>
              <a:ea typeface="Microsoft YaHei UI" panose="020B0503020204020204" pitchFamily="34" charset="-122"/>
            </a:endParaRPr>
          </a:p>
          <a:p>
            <a:r>
              <a:rPr lang="en-US" sz="1400" dirty="0">
                <a:solidFill>
                  <a:schemeClr val="tx1"/>
                </a:solidFill>
              </a:rPr>
              <a:t>Identifies 4 out of 5 potential term deposit subscribers for marketing team to contact</a:t>
            </a:r>
          </a:p>
          <a:p>
            <a:endParaRPr lang="en-US" sz="1400" dirty="0">
              <a:solidFill>
                <a:schemeClr val="tx1"/>
              </a:solidFill>
            </a:endParaRPr>
          </a:p>
        </p:txBody>
      </p:sp>
      <p:sp>
        <p:nvSpPr>
          <p:cNvPr id="15" name="Rectangle: Rounded Corners 14">
            <a:extLst>
              <a:ext uri="{FF2B5EF4-FFF2-40B4-BE49-F238E27FC236}">
                <a16:creationId xmlns:a16="http://schemas.microsoft.com/office/drawing/2014/main" id="{E6102CC1-A4EE-3AEA-EB0D-44A7135CEEF9}"/>
              </a:ext>
            </a:extLst>
          </p:cNvPr>
          <p:cNvSpPr/>
          <p:nvPr/>
        </p:nvSpPr>
        <p:spPr>
          <a:xfrm>
            <a:off x="3490205" y="4683913"/>
            <a:ext cx="2743200" cy="1737360"/>
          </a:xfrm>
          <a:prstGeom prst="roundRect">
            <a:avLst>
              <a:gd name="adj" fmla="val 3184"/>
            </a:avLst>
          </a:prstGeom>
          <a:solidFill>
            <a:srgbClr val="F9FAFB"/>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1C3F99"/>
                </a:solidFill>
                <a:ea typeface="Microsoft YaHei UI" panose="020B0503020204020204" pitchFamily="34" charset="-122"/>
              </a:rPr>
              <a:t>Lower Precision</a:t>
            </a:r>
            <a:r>
              <a:rPr lang="en-US" sz="1400" b="1" dirty="0">
                <a:solidFill>
                  <a:srgbClr val="62A9FF"/>
                </a:solidFill>
                <a:ea typeface="Microsoft YaHei UI" panose="020B0503020204020204" pitchFamily="34" charset="-122"/>
              </a:rPr>
              <a:t>	</a:t>
            </a:r>
            <a:r>
              <a:rPr lang="en-US" sz="1400" b="1" dirty="0">
                <a:solidFill>
                  <a:schemeClr val="tx1"/>
                </a:solidFill>
                <a:ea typeface="Microsoft YaHei UI" panose="020B0503020204020204" pitchFamily="34" charset="-122"/>
              </a:rPr>
              <a:t>0.18</a:t>
            </a:r>
          </a:p>
          <a:p>
            <a:pPr algn="ctr"/>
            <a:endParaRPr lang="en-US" sz="1400" b="1" dirty="0">
              <a:solidFill>
                <a:schemeClr val="bg1">
                  <a:lumMod val="75000"/>
                </a:schemeClr>
              </a:solidFill>
              <a:ea typeface="Microsoft YaHei UI" panose="020B0503020204020204" pitchFamily="34" charset="-122"/>
            </a:endParaRPr>
          </a:p>
          <a:p>
            <a:r>
              <a:rPr lang="en-US" sz="1400" dirty="0">
                <a:solidFill>
                  <a:schemeClr val="tx1"/>
                </a:solidFill>
              </a:rPr>
              <a:t>Trade-off: Only 1 out of 5 chance that identified potential customers will convert to subscribers </a:t>
            </a:r>
            <a:endParaRPr lang="en-US" sz="1400" b="1" dirty="0">
              <a:solidFill>
                <a:schemeClr val="tx1"/>
              </a:solidFill>
              <a:ea typeface="Microsoft YaHei UI" panose="020B0503020204020204" pitchFamily="34" charset="-122"/>
            </a:endParaRPr>
          </a:p>
        </p:txBody>
      </p:sp>
      <p:sp>
        <p:nvSpPr>
          <p:cNvPr id="18" name="Rectangle: Rounded Corners 17">
            <a:extLst>
              <a:ext uri="{FF2B5EF4-FFF2-40B4-BE49-F238E27FC236}">
                <a16:creationId xmlns:a16="http://schemas.microsoft.com/office/drawing/2014/main" id="{ED36A418-DDB5-1AC3-74F6-D1530DBC51DB}"/>
              </a:ext>
            </a:extLst>
          </p:cNvPr>
          <p:cNvSpPr/>
          <p:nvPr/>
        </p:nvSpPr>
        <p:spPr>
          <a:xfrm>
            <a:off x="6433796" y="4683913"/>
            <a:ext cx="5164137" cy="1089558"/>
          </a:xfrm>
          <a:prstGeom prst="roundRect">
            <a:avLst>
              <a:gd name="adj" fmla="val 3184"/>
            </a:avLst>
          </a:prstGeom>
          <a:solidFill>
            <a:srgbClr val="F9FAFB"/>
          </a:solidFill>
          <a:ln w="3175">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icrosoft YaHei UI" panose="020B0503020204020204" pitchFamily="34" charset="-122"/>
                <a:ea typeface="Microsoft YaHei UI" panose="020B0503020204020204" pitchFamily="34" charset="-122"/>
              </a:rPr>
              <a:t>Graph shows models are generalizing well from cross-validation to the test set, with small and acceptable variance.</a:t>
            </a:r>
          </a:p>
        </p:txBody>
      </p:sp>
      <p:pic>
        <p:nvPicPr>
          <p:cNvPr id="20" name="Picture 19" descr="A graph of different colored bars&#10;&#10;AI-generated content may be incorrect.">
            <a:extLst>
              <a:ext uri="{FF2B5EF4-FFF2-40B4-BE49-F238E27FC236}">
                <a16:creationId xmlns:a16="http://schemas.microsoft.com/office/drawing/2014/main" id="{A4D4E34B-C872-D408-2DBF-2FB180FF5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63" y="1182318"/>
            <a:ext cx="5615642" cy="2953892"/>
          </a:xfrm>
          <a:prstGeom prst="rect">
            <a:avLst/>
          </a:prstGeom>
        </p:spPr>
      </p:pic>
      <p:pic>
        <p:nvPicPr>
          <p:cNvPr id="21" name="Picture 20">
            <a:extLst>
              <a:ext uri="{FF2B5EF4-FFF2-40B4-BE49-F238E27FC236}">
                <a16:creationId xmlns:a16="http://schemas.microsoft.com/office/drawing/2014/main" id="{97119D25-F98C-23F8-E98B-784A2655A5A7}"/>
              </a:ext>
            </a:extLst>
          </p:cNvPr>
          <p:cNvPicPr>
            <a:picLocks noChangeAspect="1"/>
          </p:cNvPicPr>
          <p:nvPr/>
        </p:nvPicPr>
        <p:blipFill>
          <a:blip r:embed="rId3"/>
          <a:srcRect b="4666"/>
          <a:stretch>
            <a:fillRect/>
          </a:stretch>
        </p:blipFill>
        <p:spPr>
          <a:xfrm>
            <a:off x="6433795" y="1182319"/>
            <a:ext cx="5164138" cy="2953892"/>
          </a:xfrm>
          <a:prstGeom prst="rect">
            <a:avLst/>
          </a:prstGeom>
        </p:spPr>
      </p:pic>
      <p:sp>
        <p:nvSpPr>
          <p:cNvPr id="22" name="TextBox 21">
            <a:extLst>
              <a:ext uri="{FF2B5EF4-FFF2-40B4-BE49-F238E27FC236}">
                <a16:creationId xmlns:a16="http://schemas.microsoft.com/office/drawing/2014/main" id="{DECC8BC6-43A1-4E41-7393-3D24DC3D9E38}"/>
              </a:ext>
            </a:extLst>
          </p:cNvPr>
          <p:cNvSpPr txBox="1"/>
          <p:nvPr/>
        </p:nvSpPr>
        <p:spPr>
          <a:xfrm>
            <a:off x="617764" y="4219333"/>
            <a:ext cx="6096000" cy="369332"/>
          </a:xfrm>
          <a:prstGeom prst="rect">
            <a:avLst/>
          </a:prstGeom>
          <a:noFill/>
        </p:spPr>
        <p:txBody>
          <a:bodyPr wrap="square">
            <a:spAutoFit/>
          </a:bodyPr>
          <a:lstStyle/>
          <a:p>
            <a:r>
              <a:rPr lang="en-US" dirty="0">
                <a:solidFill>
                  <a:srgbClr val="1C3F99"/>
                </a:solidFill>
              </a:rPr>
              <a:t>Best ensemble (optimized)</a:t>
            </a:r>
          </a:p>
        </p:txBody>
      </p:sp>
      <p:sp>
        <p:nvSpPr>
          <p:cNvPr id="24" name="Slide Number Placeholder 23">
            <a:extLst>
              <a:ext uri="{FF2B5EF4-FFF2-40B4-BE49-F238E27FC236}">
                <a16:creationId xmlns:a16="http://schemas.microsoft.com/office/drawing/2014/main" id="{EEA48CFF-5516-F7C8-218F-71F1A5994937}"/>
              </a:ext>
            </a:extLst>
          </p:cNvPr>
          <p:cNvSpPr>
            <a:spLocks noGrp="1"/>
          </p:cNvSpPr>
          <p:nvPr>
            <p:ph type="sldNum" sz="quarter" idx="12"/>
          </p:nvPr>
        </p:nvSpPr>
        <p:spPr/>
        <p:txBody>
          <a:bodyPr/>
          <a:lstStyle/>
          <a:p>
            <a:fld id="{E88C0843-241F-4007-B1B3-7DE4E830090D}" type="slidenum">
              <a:rPr lang="en-US" smtClean="0"/>
              <a:t>7</a:t>
            </a:fld>
            <a:endParaRPr lang="en-US"/>
          </a:p>
        </p:txBody>
      </p:sp>
    </p:spTree>
    <p:extLst>
      <p:ext uri="{BB962C8B-B14F-4D97-AF65-F5344CB8AC3E}">
        <p14:creationId xmlns:p14="http://schemas.microsoft.com/office/powerpoint/2010/main" val="189669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CD309-9AF1-F586-0471-DCCAE7D4D95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78D8188-99F9-962F-EA29-2E236D027126}"/>
              </a:ext>
            </a:extLst>
          </p:cNvPr>
          <p:cNvSpPr txBox="1"/>
          <p:nvPr/>
        </p:nvSpPr>
        <p:spPr>
          <a:xfrm>
            <a:off x="617764" y="472976"/>
            <a:ext cx="10956472" cy="646331"/>
          </a:xfrm>
          <a:prstGeom prst="rect">
            <a:avLst/>
          </a:prstGeom>
          <a:noFill/>
        </p:spPr>
        <p:txBody>
          <a:bodyPr wrap="square">
            <a:spAutoFit/>
          </a:bodyPr>
          <a:lstStyle/>
          <a:p>
            <a:r>
              <a:rPr lang="en-US" sz="3600" dirty="0">
                <a:solidFill>
                  <a:srgbClr val="1C3F99"/>
                </a:solidFill>
              </a:rPr>
              <a:t>Future Model Improvements</a:t>
            </a:r>
          </a:p>
        </p:txBody>
      </p:sp>
      <p:sp>
        <p:nvSpPr>
          <p:cNvPr id="5" name="TextBox 4">
            <a:extLst>
              <a:ext uri="{FF2B5EF4-FFF2-40B4-BE49-F238E27FC236}">
                <a16:creationId xmlns:a16="http://schemas.microsoft.com/office/drawing/2014/main" id="{58D8AF7D-5ABA-216A-D31B-6559974951A6}"/>
              </a:ext>
            </a:extLst>
          </p:cNvPr>
          <p:cNvSpPr txBox="1"/>
          <p:nvPr/>
        </p:nvSpPr>
        <p:spPr>
          <a:xfrm>
            <a:off x="617764" y="1068507"/>
            <a:ext cx="10972800" cy="307777"/>
          </a:xfrm>
          <a:prstGeom prst="rect">
            <a:avLst/>
          </a:prstGeom>
          <a:noFill/>
        </p:spPr>
        <p:txBody>
          <a:bodyPr wrap="square">
            <a:spAutoFit/>
          </a:bodyPr>
          <a:lstStyle/>
          <a:p>
            <a:r>
              <a:rPr lang="en-US" sz="1400" i="1" dirty="0"/>
              <a:t>    </a:t>
            </a:r>
          </a:p>
        </p:txBody>
      </p:sp>
      <p:sp>
        <p:nvSpPr>
          <p:cNvPr id="14" name="Rectangle: Rounded Corners 13">
            <a:extLst>
              <a:ext uri="{FF2B5EF4-FFF2-40B4-BE49-F238E27FC236}">
                <a16:creationId xmlns:a16="http://schemas.microsoft.com/office/drawing/2014/main" id="{CDB9B5A5-46C8-1A82-CCFD-8F67B7E78A0D}"/>
              </a:ext>
            </a:extLst>
          </p:cNvPr>
          <p:cNvSpPr/>
          <p:nvPr/>
        </p:nvSpPr>
        <p:spPr>
          <a:xfrm>
            <a:off x="640208" y="1401806"/>
            <a:ext cx="5394960" cy="2377440"/>
          </a:xfrm>
          <a:prstGeom prst="roundRect">
            <a:avLst>
              <a:gd name="adj" fmla="val 3184"/>
            </a:avLst>
          </a:prstGeom>
          <a:solidFill>
            <a:srgbClr val="E9ECF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F99"/>
                </a:solidFill>
                <a:ea typeface="Microsoft YaHei UI" panose="020B0503020204020204" pitchFamily="34" charset="-122"/>
              </a:rPr>
              <a:t>Enhanced Data Sources</a:t>
            </a:r>
          </a:p>
          <a:p>
            <a:endParaRPr lang="en-US" sz="700" dirty="0">
              <a:solidFill>
                <a:srgbClr val="1C3F99"/>
              </a:solidFill>
              <a:ea typeface="Microsoft YaHei UI" panose="020B0503020204020204" pitchFamily="34" charset="-122"/>
            </a:endParaRPr>
          </a:p>
          <a:p>
            <a:endParaRPr lang="en-US" sz="400" b="1" dirty="0">
              <a:solidFill>
                <a:schemeClr val="bg1">
                  <a:lumMod val="75000"/>
                </a:schemeClr>
              </a:solidFill>
              <a:ea typeface="Microsoft YaHei UI" panose="020B0503020204020204" pitchFamily="34" charset="-122"/>
            </a:endParaRPr>
          </a:p>
          <a:p>
            <a:r>
              <a:rPr lang="en-US" sz="1400" dirty="0">
                <a:solidFill>
                  <a:schemeClr val="tx1"/>
                </a:solidFill>
              </a:rPr>
              <a:t>Fill gaps in financial data through internal systems integration or credit agencies. Incorporate interest rates, treasury bills, bonus seasons, previous campaign outcomes, and customer spending habits for more precise targeting.</a:t>
            </a:r>
          </a:p>
          <a:p>
            <a:endParaRPr lang="en-US" sz="1400" dirty="0">
              <a:solidFill>
                <a:schemeClr val="tx1"/>
              </a:solidFill>
            </a:endParaRPr>
          </a:p>
          <a:p>
            <a:endParaRPr lang="en-US" sz="1400" dirty="0">
              <a:solidFill>
                <a:schemeClr val="tx1"/>
              </a:solidFill>
            </a:endParaRPr>
          </a:p>
        </p:txBody>
      </p:sp>
      <p:sp>
        <p:nvSpPr>
          <p:cNvPr id="56" name="Rectangle: Rounded Corners 55">
            <a:extLst>
              <a:ext uri="{FF2B5EF4-FFF2-40B4-BE49-F238E27FC236}">
                <a16:creationId xmlns:a16="http://schemas.microsoft.com/office/drawing/2014/main" id="{8942B9AB-69BC-251D-95DC-AB7FB28CB7D2}"/>
              </a:ext>
            </a:extLst>
          </p:cNvPr>
          <p:cNvSpPr/>
          <p:nvPr/>
        </p:nvSpPr>
        <p:spPr>
          <a:xfrm>
            <a:off x="6179276" y="1401806"/>
            <a:ext cx="5394960" cy="2377440"/>
          </a:xfrm>
          <a:prstGeom prst="roundRect">
            <a:avLst>
              <a:gd name="adj" fmla="val 3184"/>
            </a:avLst>
          </a:prstGeom>
          <a:solidFill>
            <a:srgbClr val="E9ECF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F99"/>
                </a:solidFill>
                <a:ea typeface="Microsoft YaHei UI" panose="020B0503020204020204" pitchFamily="34" charset="-122"/>
              </a:rPr>
              <a:t>Better feature engineering</a:t>
            </a:r>
          </a:p>
          <a:p>
            <a:endParaRPr lang="en-US" sz="700" dirty="0">
              <a:solidFill>
                <a:srgbClr val="1C3F99"/>
              </a:solidFill>
              <a:ea typeface="Microsoft YaHei UI" panose="020B0503020204020204" pitchFamily="34" charset="-122"/>
            </a:endParaRPr>
          </a:p>
          <a:p>
            <a:endParaRPr lang="en-US" sz="400" b="1" dirty="0">
              <a:solidFill>
                <a:schemeClr val="bg1">
                  <a:lumMod val="75000"/>
                </a:schemeClr>
              </a:solidFill>
              <a:ea typeface="Microsoft YaHei UI" panose="020B0503020204020204" pitchFamily="34" charset="-122"/>
            </a:endParaRPr>
          </a:p>
          <a:p>
            <a:r>
              <a:rPr lang="en-US" sz="1400" dirty="0">
                <a:solidFill>
                  <a:schemeClr val="tx1"/>
                </a:solidFill>
              </a:rPr>
              <a:t>More systematic, iterative approach to improve model predictive performance through feature engineering and selection</a:t>
            </a:r>
          </a:p>
          <a:p>
            <a:pPr marL="285750" indent="-285750">
              <a:buFont typeface="Arial" panose="020B0604020202020204" pitchFamily="34" charset="0"/>
              <a:buChar char="•"/>
            </a:pPr>
            <a:r>
              <a:rPr lang="en-US" sz="1400" dirty="0">
                <a:solidFill>
                  <a:schemeClr val="tx1"/>
                </a:solidFill>
              </a:rPr>
              <a:t>Log to keep track of engineered features</a:t>
            </a:r>
          </a:p>
          <a:p>
            <a:pPr marL="285750" indent="-285750">
              <a:buFont typeface="Arial" panose="020B0604020202020204" pitchFamily="34" charset="0"/>
              <a:buChar char="•"/>
            </a:pPr>
            <a:r>
              <a:rPr lang="en-US" sz="1400" dirty="0">
                <a:solidFill>
                  <a:schemeClr val="tx1"/>
                </a:solidFill>
              </a:rPr>
              <a:t>Use permutation importance and SHAP to understand why and how</a:t>
            </a:r>
          </a:p>
          <a:p>
            <a:pPr marL="285750" indent="-285750">
              <a:buFont typeface="Arial" panose="020B0604020202020204" pitchFamily="34" charset="0"/>
              <a:buChar char="•"/>
            </a:pPr>
            <a:r>
              <a:rPr lang="en-US" sz="1400" dirty="0">
                <a:solidFill>
                  <a:schemeClr val="tx1"/>
                </a:solidFill>
              </a:rPr>
              <a:t>Make keep/discard decision based on performance + interpretability with backward selection</a:t>
            </a:r>
          </a:p>
        </p:txBody>
      </p:sp>
      <p:sp>
        <p:nvSpPr>
          <p:cNvPr id="57" name="Rectangle: Rounded Corners 56">
            <a:extLst>
              <a:ext uri="{FF2B5EF4-FFF2-40B4-BE49-F238E27FC236}">
                <a16:creationId xmlns:a16="http://schemas.microsoft.com/office/drawing/2014/main" id="{9ED24751-B763-969D-3633-FE9ABACF8F2F}"/>
              </a:ext>
            </a:extLst>
          </p:cNvPr>
          <p:cNvSpPr/>
          <p:nvPr/>
        </p:nvSpPr>
        <p:spPr>
          <a:xfrm>
            <a:off x="6179276" y="3896892"/>
            <a:ext cx="5394960" cy="2377440"/>
          </a:xfrm>
          <a:prstGeom prst="roundRect">
            <a:avLst>
              <a:gd name="adj" fmla="val 3184"/>
            </a:avLst>
          </a:prstGeom>
          <a:solidFill>
            <a:srgbClr val="E9ECF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F99"/>
                </a:solidFill>
                <a:ea typeface="Microsoft YaHei UI" panose="020B0503020204020204" pitchFamily="34" charset="-122"/>
              </a:rPr>
              <a:t>Business Metric Optimization</a:t>
            </a:r>
          </a:p>
          <a:p>
            <a:endParaRPr lang="en-US" sz="700" dirty="0">
              <a:solidFill>
                <a:srgbClr val="1C3F99"/>
              </a:solidFill>
              <a:ea typeface="Microsoft YaHei UI" panose="020B0503020204020204" pitchFamily="34" charset="-122"/>
            </a:endParaRPr>
          </a:p>
          <a:p>
            <a:endParaRPr lang="en-US" sz="400" b="1" dirty="0">
              <a:solidFill>
                <a:schemeClr val="bg1">
                  <a:lumMod val="75000"/>
                </a:schemeClr>
              </a:solidFill>
              <a:ea typeface="Microsoft YaHei UI" panose="020B0503020204020204" pitchFamily="34" charset="-122"/>
            </a:endParaRPr>
          </a:p>
          <a:p>
            <a:r>
              <a:rPr lang="en-US" sz="1400" dirty="0">
                <a:solidFill>
                  <a:schemeClr val="tx1"/>
                </a:solidFill>
              </a:rPr>
              <a:t>Shift from statistical to profit-based metrics, optimizing for term deposit value, campaign costs, and lifetime customer value rather than pure classification performance.</a:t>
            </a: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p:txBody>
      </p:sp>
      <p:sp>
        <p:nvSpPr>
          <p:cNvPr id="58" name="Rectangle: Rounded Corners 57">
            <a:extLst>
              <a:ext uri="{FF2B5EF4-FFF2-40B4-BE49-F238E27FC236}">
                <a16:creationId xmlns:a16="http://schemas.microsoft.com/office/drawing/2014/main" id="{C60CB6AD-E2AF-D328-1333-0B15438C6E46}"/>
              </a:ext>
            </a:extLst>
          </p:cNvPr>
          <p:cNvSpPr/>
          <p:nvPr/>
        </p:nvSpPr>
        <p:spPr>
          <a:xfrm>
            <a:off x="640208" y="3896892"/>
            <a:ext cx="5394960" cy="2377440"/>
          </a:xfrm>
          <a:prstGeom prst="roundRect">
            <a:avLst>
              <a:gd name="adj" fmla="val 3184"/>
            </a:avLst>
          </a:prstGeom>
          <a:solidFill>
            <a:srgbClr val="E9ECF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C3F99"/>
                </a:solidFill>
                <a:ea typeface="Microsoft YaHei UI" panose="020B0503020204020204" pitchFamily="34" charset="-122"/>
              </a:rPr>
              <a:t>More Rigorous Coding</a:t>
            </a:r>
          </a:p>
          <a:p>
            <a:endParaRPr lang="en-US" sz="700" dirty="0">
              <a:solidFill>
                <a:srgbClr val="1C3F99"/>
              </a:solidFill>
              <a:ea typeface="Microsoft YaHei UI" panose="020B0503020204020204" pitchFamily="34" charset="-122"/>
            </a:endParaRPr>
          </a:p>
          <a:p>
            <a:endParaRPr lang="en-US" sz="400" b="1" dirty="0">
              <a:solidFill>
                <a:schemeClr val="bg1">
                  <a:lumMod val="75000"/>
                </a:schemeClr>
              </a:solidFill>
              <a:ea typeface="Microsoft YaHei UI" panose="020B0503020204020204" pitchFamily="34" charset="-122"/>
            </a:endParaRPr>
          </a:p>
          <a:p>
            <a:r>
              <a:rPr lang="en-US" sz="1400" dirty="0">
                <a:solidFill>
                  <a:schemeClr val="tx1"/>
                </a:solidFill>
              </a:rPr>
              <a:t>Improve on coding best practices to ensure code readability, easier maintenance and upgrade, and improved performance. </a:t>
            </a:r>
          </a:p>
          <a:p>
            <a:endParaRPr lang="en-US" sz="1400" dirty="0">
              <a:solidFill>
                <a:schemeClr val="tx1"/>
              </a:solidFill>
            </a:endParaRPr>
          </a:p>
          <a:p>
            <a:r>
              <a:rPr lang="en-US" sz="1400" dirty="0">
                <a:solidFill>
                  <a:schemeClr val="tx1"/>
                </a:solidFill>
              </a:rPr>
              <a:t>Write preprocessing validation tests to ensure data quality and check for leakages</a:t>
            </a:r>
          </a:p>
          <a:p>
            <a:endParaRPr lang="en-US" sz="1400" dirty="0">
              <a:solidFill>
                <a:schemeClr val="tx1"/>
              </a:solidFill>
            </a:endParaRPr>
          </a:p>
        </p:txBody>
      </p:sp>
      <p:sp>
        <p:nvSpPr>
          <p:cNvPr id="61" name="Slide Number Placeholder 60">
            <a:extLst>
              <a:ext uri="{FF2B5EF4-FFF2-40B4-BE49-F238E27FC236}">
                <a16:creationId xmlns:a16="http://schemas.microsoft.com/office/drawing/2014/main" id="{D9A13A52-9B49-9DA4-28F9-9135B7A93D20}"/>
              </a:ext>
            </a:extLst>
          </p:cNvPr>
          <p:cNvSpPr>
            <a:spLocks noGrp="1"/>
          </p:cNvSpPr>
          <p:nvPr>
            <p:ph type="sldNum" sz="quarter" idx="12"/>
          </p:nvPr>
        </p:nvSpPr>
        <p:spPr/>
        <p:txBody>
          <a:bodyPr/>
          <a:lstStyle/>
          <a:p>
            <a:fld id="{E88C0843-241F-4007-B1B3-7DE4E830090D}" type="slidenum">
              <a:rPr lang="en-US" smtClean="0"/>
              <a:t>8</a:t>
            </a:fld>
            <a:endParaRPr lang="en-US"/>
          </a:p>
        </p:txBody>
      </p:sp>
    </p:spTree>
    <p:extLst>
      <p:ext uri="{BB962C8B-B14F-4D97-AF65-F5344CB8AC3E}">
        <p14:creationId xmlns:p14="http://schemas.microsoft.com/office/powerpoint/2010/main" val="4061026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4059</TotalTime>
  <Words>997</Words>
  <Application>Microsoft Office PowerPoint</Application>
  <PresentationFormat>Widescreen</PresentationFormat>
  <Paragraphs>160</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Microsoft YaHei UI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Khee Ern Wong</dc:creator>
  <cp:lastModifiedBy>Khee Ern Wong</cp:lastModifiedBy>
  <cp:revision>162</cp:revision>
  <dcterms:created xsi:type="dcterms:W3CDTF">2025-06-15T23:49:18Z</dcterms:created>
  <dcterms:modified xsi:type="dcterms:W3CDTF">2025-06-27T06:28:44Z</dcterms:modified>
</cp:coreProperties>
</file>